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media/image8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0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79" r:id="rId6"/>
  </p:sldMasterIdLst>
  <p:notesMasterIdLst>
    <p:notesMasterId r:id="rId17"/>
  </p:notesMasterIdLst>
  <p:handoutMasterIdLst>
    <p:handoutMasterId r:id="rId18"/>
  </p:handoutMasterIdLst>
  <p:sldIdLst>
    <p:sldId id="306" r:id="rId7"/>
    <p:sldId id="444" r:id="rId8"/>
    <p:sldId id="385" r:id="rId9"/>
    <p:sldId id="445" r:id="rId10"/>
    <p:sldId id="446" r:id="rId11"/>
    <p:sldId id="322" r:id="rId12"/>
    <p:sldId id="423" r:id="rId13"/>
    <p:sldId id="447" r:id="rId14"/>
    <p:sldId id="424" r:id="rId15"/>
    <p:sldId id="422" r:id="rId1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5">
          <p15:clr>
            <a:srgbClr val="A4A3A4"/>
          </p15:clr>
        </p15:guide>
        <p15:guide id="2" pos="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Tola" initials="ST" lastIdx="4" clrIdx="0">
    <p:extLst>
      <p:ext uri="{19B8F6BF-5375-455C-9EA6-DF929625EA0E}">
        <p15:presenceInfo xmlns:p15="http://schemas.microsoft.com/office/powerpoint/2012/main" userId="S::tolasuz@trinity-health.org::13a69b62-492e-47ac-bdfa-d669fbf05bf3" providerId="AD"/>
      </p:ext>
    </p:extLst>
  </p:cmAuthor>
  <p:cmAuthor id="2" name="Brandi Bonney" initials="BB" lastIdx="3" clrIdx="1">
    <p:extLst>
      <p:ext uri="{19B8F6BF-5375-455C-9EA6-DF929625EA0E}">
        <p15:presenceInfo xmlns:p15="http://schemas.microsoft.com/office/powerpoint/2012/main" userId="S::Brandi.Bonney@trinity-health.org::0ec9ea29-772f-4ef7-8fa0-966b54ddb480" providerId="AD"/>
      </p:ext>
    </p:extLst>
  </p:cmAuthor>
  <p:cmAuthor id="3" name="Shannon Weatherup" initials="SW" lastIdx="2" clrIdx="2">
    <p:extLst>
      <p:ext uri="{19B8F6BF-5375-455C-9EA6-DF929625EA0E}">
        <p15:presenceInfo xmlns:p15="http://schemas.microsoft.com/office/powerpoint/2012/main" userId="S::shannon@techworldinc.com::2827e1fa-59a6-4ac5-a617-d250dfbc3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D2F"/>
    <a:srgbClr val="658D1B"/>
    <a:srgbClr val="54565B"/>
    <a:srgbClr val="312C2B"/>
    <a:srgbClr val="443D3E"/>
    <a:srgbClr val="6E2585"/>
    <a:srgbClr val="99D156"/>
    <a:srgbClr val="249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96357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888" y="120"/>
      </p:cViewPr>
      <p:guideLst>
        <p:guide orient="horz" pos="3005"/>
        <p:guide pos="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75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30C43E-AA5E-6B46-A1F1-BB0047D6E82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409768-1E2F-2A40-8D59-42AAD128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5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F235D-792C-8C4C-A812-06E713B0B21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69798C-9FC1-714E-BB69-2199F60E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31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Duración aproximada = 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819FC-C5F2-4E7D-B2F5-C0E9F9627B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15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S"/>
              <a:t>Bienvenido a Trinity Health.  Ya sea que se esté sumando a nosotros como cuidador de primera línea o con una función no clínica, creemos que en Trinity Health encontrará un lugar de trabajo muy especial. El motivo es este:</a:t>
            </a:r>
          </a:p>
          <a:p>
            <a:endParaRPr lang="en-US" dirty="0"/>
          </a:p>
          <a:p>
            <a:r>
              <a:rPr lang="es-US"/>
              <a:t>Nuestra misión es ser una presencia de curación compasiva y transformadora dentro de nuestras comunidades, donde las personas a las que brindamos servicios están en el centro de cada conducta, acción y decisión de nuestro ministerio. </a:t>
            </a:r>
          </a:p>
          <a:p>
            <a:endParaRPr lang="en-US" dirty="0"/>
          </a:p>
          <a:p>
            <a:r>
              <a:rPr lang="es-US"/>
              <a:t>Se unirá a un equipo comprometido, que vive nuestros valores centrales de reverencia, compromiso con los pobres, seguridad, justicia, administración e integridad todos los días.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s-US"/>
              <a:t>40 segundos</a:t>
            </a:r>
          </a:p>
        </p:txBody>
      </p:sp>
    </p:spTree>
    <p:extLst>
      <p:ext uri="{BB962C8B-B14F-4D97-AF65-F5344CB8AC3E}">
        <p14:creationId xmlns:p14="http://schemas.microsoft.com/office/powerpoint/2010/main" val="395855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/>
              <a:t>Como uno de los sistemas de atención médica más grandes de la nación, brindamos atención a más de 5 millones de personas por año a través de nuestra red diversificada. Esto incluye hospitales, centros de continuidad de cuidado, y miles de consultorios médicos y centros para pacientes ambulatorios.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/>
              <a:t>18 segundos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534">
              <a:defRPr/>
            </a:pPr>
            <a:fld id="{FD69798C-9FC1-714E-BB69-2199F60E7A3D}" type="slidenum">
              <a:rPr lang="en-US">
                <a:solidFill>
                  <a:prstClr val="black"/>
                </a:solidFill>
                <a:latin typeface="Calibri"/>
              </a:rPr>
              <a:pPr defTabSz="45653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79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s-US"/>
              <a:t>Trinity Health y sus Ministerios de salud son todas organizaciones sin fines de lucro. </a:t>
            </a:r>
          </a:p>
          <a:p>
            <a:pPr defTabSz="465887">
              <a:defRPr/>
            </a:pPr>
            <a:endParaRPr lang="en-US" dirty="0"/>
          </a:p>
          <a:p>
            <a:pPr defTabSz="465887">
              <a:defRPr/>
            </a:pPr>
            <a:r>
              <a:rPr lang="es-US"/>
              <a:t>Reinvertimos nuestros fondos en nuestros Ministerios de salud y en la comunidad en lugar de distribuir ganancias a accionistas.</a:t>
            </a:r>
          </a:p>
          <a:p>
            <a:pPr defTabSz="465887">
              <a:defRPr/>
            </a:pPr>
            <a:endParaRPr lang="en-US" dirty="0"/>
          </a:p>
          <a:p>
            <a:pPr defTabSz="465887">
              <a:defRPr/>
            </a:pPr>
            <a:r>
              <a:rPr lang="es-US"/>
              <a:t>Tenemos un propósito de caridad: Es nuestra misión.</a:t>
            </a:r>
          </a:p>
          <a:p>
            <a:pPr defTabSz="465887">
              <a:defRPr/>
            </a:pPr>
            <a:endParaRPr lang="en-US" dirty="0"/>
          </a:p>
          <a:p>
            <a:pPr defTabSz="465887">
              <a:defRPr/>
            </a:pPr>
            <a:r>
              <a:rPr lang="es-US"/>
              <a:t> 20 segundos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/>
              <a:t>1 de enero de 2017</a:t>
            </a:r>
          </a:p>
        </p:txBody>
      </p:sp>
    </p:spTree>
    <p:extLst>
      <p:ext uri="{BB962C8B-B14F-4D97-AF65-F5344CB8AC3E}">
        <p14:creationId xmlns:p14="http://schemas.microsoft.com/office/powerpoint/2010/main" val="301516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Nuestros colegas son clave para ayudarnos a lograr nuestra visión de ser el socio de salud de mayor confianza de por vida. </a:t>
            </a:r>
          </a:p>
          <a:p>
            <a:endParaRPr lang="en-US" dirty="0"/>
          </a:p>
          <a:p>
            <a:r>
              <a:rPr lang="es-US"/>
              <a:t>Al unirse a Trinity Health, ahora forma parte de un importante esfuerzo por transformar la atención médica en los Estados Unidos y lograr cambios positivos en nuestras comunidades.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s-US"/>
              <a:t>16 segundos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0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En Trinity Health, estamos comprometidos con apoyar la salud y el bienestar de las personas a las que brindamos servicios, incluidos nuestros colegas.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Esta serie de videos está diseñada para ofrecer un resumen de alto nivel de los beneficios integrales disponibles para ayudarlo a que Viva toda su vida: cuerpo, mente y espíritu.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Para obtener información más detallada y revisar los documentos del plan, consulte la información para nuevos empleados y visite el portal para colegas H-R-4-U.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26 segundos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5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s-US"/>
              <a:t>Lo alentamos a explorar todos los episodios de la serie de videos, para que pueda tomar una decisión informada sobre los beneficios que sean adecuados para usted y su familia.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s-US"/>
              <a:t>10 segundos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8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Entendemos que quizás no tenga tiempo de ver todos los episodios de una vez. Para ayudarlo a organizarlos por prioridad, al lado de cada episodio hemos agregado su duración. </a:t>
            </a:r>
          </a:p>
          <a:p>
            <a:endParaRPr lang="en-US" dirty="0"/>
          </a:p>
          <a:p>
            <a:r>
              <a:rPr lang="es-US"/>
              <a:t>Si tiene alguna otra pregunta después de ver la serie de videos, consulte el portal para colegas H-R-4-U. </a:t>
            </a:r>
          </a:p>
          <a:p>
            <a:endParaRPr lang="en-US" dirty="0"/>
          </a:p>
          <a:p>
            <a:r>
              <a:rPr lang="es-US"/>
              <a:t>Comencemos.  Haga clic en la navegación superior para seleccionar la siguiente área de beneficios que le gustaría ver. </a:t>
            </a:r>
          </a:p>
          <a:p>
            <a:endParaRPr lang="en-US" dirty="0"/>
          </a:p>
          <a:p>
            <a:r>
              <a:rPr lang="es-US"/>
              <a:t>23 segundos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12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11" y="2572022"/>
            <a:ext cx="5755622" cy="475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E25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0612" y="3236192"/>
            <a:ext cx="3050947" cy="926494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spcAft>
                <a:spcPts val="0"/>
              </a:spcAft>
              <a:buNone/>
              <a:defRPr sz="1600" baseline="0">
                <a:solidFill>
                  <a:srgbClr val="443D3E"/>
                </a:solidFill>
              </a:defRPr>
            </a:lvl1pPr>
          </a:lstStyle>
          <a:p>
            <a:pPr lvl="0"/>
            <a:r>
              <a:rPr lang="en-US" dirty="0"/>
              <a:t>Presenter’s Name Here</a:t>
            </a:r>
            <a:br>
              <a:rPr lang="en-US" dirty="0"/>
            </a:br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Date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17889" y="1819807"/>
            <a:ext cx="5755623" cy="75221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443D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9" y="440425"/>
            <a:ext cx="2876808" cy="8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rgbClr val="4C9D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91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93408" y="999054"/>
            <a:ext cx="8236688" cy="3601521"/>
          </a:xfrm>
        </p:spPr>
        <p:txBody>
          <a:bodyPr/>
          <a:lstStyle>
            <a:lvl1pPr marL="285750" indent="-28575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9913" indent="-225425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1688" indent="-174625">
              <a:spcAft>
                <a:spcPts val="6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173038">
              <a:spcAft>
                <a:spcPts val="6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600"/>
              </a:spcAft>
              <a:defRPr baseline="0">
                <a:latin typeface="Calibri" panose="020F0502020204030204" pitchFamily="34" charset="0"/>
              </a:defRPr>
            </a:lvl5pPr>
            <a:lvl6pPr marL="2286000" indent="-225425">
              <a:spcAft>
                <a:spcPts val="600"/>
              </a:spcAft>
              <a:buFontTx/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0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43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496" y="116190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496" y="164172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8322" y="116190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322" y="164172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93408" y="317065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7366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38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CE77-87B4-4BF2-9FFB-8CD334FBE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991BA-878D-4D7C-A27E-E35FC7694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27097-0ADF-4FA8-8764-0980FEDE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B169AE39-EA9A-40C3-8A0D-6AFEC0E76F23}" type="datetimeFigureOut">
              <a:rPr lang="en-US" sz="1800" smtClean="0">
                <a:solidFill>
                  <a:srgbClr val="000000"/>
                </a:solidFill>
              </a:rPr>
              <a:pPr defTabSz="457189"/>
              <a:t>8/11/2021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DCEA4-4836-4B08-B6E3-EC467667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5D284-21BF-43DA-9E92-43C74504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4F94D90D-592A-4925-8000-648071555B6D}" type="slidenum">
              <a:rPr lang="en-US" smtClean="0"/>
              <a:pPr defTabSz="457189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9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©2020 Trinity Health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7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©2020 Trinity Health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rgbClr val="4C9D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93408" y="999054"/>
            <a:ext cx="8236688" cy="3601521"/>
          </a:xfrm>
        </p:spPr>
        <p:txBody>
          <a:bodyPr/>
          <a:lstStyle>
            <a:lvl1pPr marL="285750" indent="-28575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9913" indent="-225425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1688" indent="-174625">
              <a:spcAft>
                <a:spcPts val="6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173038">
              <a:spcAft>
                <a:spcPts val="6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600"/>
              </a:spcAft>
              <a:defRPr baseline="0">
                <a:latin typeface="Calibri" panose="020F0502020204030204" pitchFamily="34" charset="0"/>
              </a:defRPr>
            </a:lvl5pPr>
            <a:lvl6pPr marL="2286000" indent="-225425">
              <a:spcAft>
                <a:spcPts val="600"/>
              </a:spcAft>
              <a:buFontTx/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©2020 Trinity Health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©2020 Trinity Health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39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496" y="116190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496" y="164172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8322" y="116190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322" y="164172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©2020 Trinity Health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93408" y="317065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8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7366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©2020 Trinity Health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E13B-07C9-EA45-8A12-177697DD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0E6BB-9B3B-A749-8CD8-4AD1180B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05621-0192-E24A-9D42-3F024902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23D-EB1E-CE4D-B47F-254C80B9A32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23B74-2278-7146-B22B-A735991C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F89CE-A3EA-F54E-BC59-8F1397B1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9510-0603-F947-8AE4-15D401C5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7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11" y="2572022"/>
            <a:ext cx="5755622" cy="475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E25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0612" y="3236192"/>
            <a:ext cx="3050947" cy="926494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spcAft>
                <a:spcPts val="0"/>
              </a:spcAft>
              <a:buNone/>
              <a:defRPr sz="1600" baseline="0">
                <a:solidFill>
                  <a:srgbClr val="443D3E"/>
                </a:solidFill>
              </a:defRPr>
            </a:lvl1pPr>
          </a:lstStyle>
          <a:p>
            <a:pPr lvl="0"/>
            <a:r>
              <a:rPr lang="en-US" dirty="0"/>
              <a:t>Presenter’s Name Here</a:t>
            </a:r>
            <a:br>
              <a:rPr lang="en-US" dirty="0"/>
            </a:br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Date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17889" y="1819807"/>
            <a:ext cx="5755623" cy="75221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443D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9" y="440425"/>
            <a:ext cx="2876808" cy="8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3408" y="999055"/>
            <a:ext cx="8229600" cy="3630095"/>
          </a:xfrm>
          <a:prstGeom prst="rect">
            <a:avLst/>
          </a:prstGeom>
        </p:spPr>
        <p:txBody>
          <a:bodyPr vert="horz" lIns="0" tIns="9144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©2020 Trinity Health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8"/>
          <a:stretch/>
        </p:blipFill>
        <p:spPr>
          <a:xfrm>
            <a:off x="377" y="-4"/>
            <a:ext cx="9143245" cy="8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8" r:id="rId3"/>
    <p:sldLayoutId id="2147483653" r:id="rId4"/>
    <p:sldLayoutId id="2147483665" r:id="rId5"/>
    <p:sldLayoutId id="2147483666" r:id="rId6"/>
    <p:sldLayoutId id="2147483677" r:id="rId7"/>
    <p:sldLayoutId id="2147483687" r:id="rId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7030A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­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1688" indent="-1746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6688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1082675" indent="-1682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65000"/>
          </a:schemeClr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3408" y="999055"/>
            <a:ext cx="8229600" cy="3630095"/>
          </a:xfrm>
          <a:prstGeom prst="rect">
            <a:avLst/>
          </a:prstGeom>
        </p:spPr>
        <p:txBody>
          <a:bodyPr vert="horz" lIns="0" tIns="9144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8"/>
          <a:stretch/>
        </p:blipFill>
        <p:spPr>
          <a:xfrm>
            <a:off x="377" y="-4"/>
            <a:ext cx="9143245" cy="8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8" r:id="rId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7030A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­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1688" indent="-1746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6688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1082675" indent="-1682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65000"/>
          </a:schemeClr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r4u.trinity-health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4u.trinity-health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817889" y="1819807"/>
            <a:ext cx="8012212" cy="752215"/>
          </a:xfrm>
        </p:spPr>
        <p:txBody>
          <a:bodyPr/>
          <a:lstStyle/>
          <a:p>
            <a:r>
              <a:rPr lang="es-US" dirty="0"/>
              <a:t>Orientación sobre beneficios</a:t>
            </a:r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>
          <a:xfrm>
            <a:off x="820611" y="2572022"/>
            <a:ext cx="6694614" cy="475705"/>
          </a:xfrm>
        </p:spPr>
        <p:txBody>
          <a:bodyPr>
            <a:noAutofit/>
          </a:bodyPr>
          <a:lstStyle/>
          <a:p>
            <a:r>
              <a:rPr lang="es-US" sz="2000"/>
              <a:t>Introducción a la serie de videos</a:t>
            </a:r>
          </a:p>
        </p:txBody>
      </p:sp>
    </p:spTree>
    <p:extLst>
      <p:ext uri="{BB962C8B-B14F-4D97-AF65-F5344CB8AC3E}">
        <p14:creationId xmlns:p14="http://schemas.microsoft.com/office/powerpoint/2010/main" val="311577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1289" cy="51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2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0"/>
            <a:ext cx="9143999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8">
              <a:defRPr/>
            </a:pPr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716" y="711028"/>
            <a:ext cx="4124159" cy="1277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87" marR="5080" defTabSz="914378">
              <a:defRPr/>
            </a:pPr>
            <a:r>
              <a:rPr lang="es-US" sz="1200" dirty="0">
                <a:solidFill>
                  <a:prstClr val="black"/>
                </a:solidFill>
                <a:latin typeface="Arial"/>
                <a:cs typeface="Arial"/>
              </a:rPr>
              <a:t>Nosotros, Trinity </a:t>
            </a:r>
            <a:r>
              <a:rPr lang="es-US" sz="1200" dirty="0" err="1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s-US" sz="1200" dirty="0">
                <a:solidFill>
                  <a:prstClr val="black"/>
                </a:solidFill>
                <a:latin typeface="Arial"/>
                <a:cs typeface="Arial"/>
              </a:rPr>
              <a:t>, brindamos servicios juntos con el espíritu del góspel como una </a:t>
            </a:r>
            <a:r>
              <a:rPr lang="es-US" sz="1200" b="1" dirty="0">
                <a:solidFill>
                  <a:prstClr val="black"/>
                </a:solidFill>
                <a:latin typeface="Arial"/>
                <a:cs typeface="Arial"/>
              </a:rPr>
              <a:t>presencia de curación compasiva y transformadora </a:t>
            </a:r>
            <a:r>
              <a:rPr lang="es-US" sz="1200" dirty="0">
                <a:solidFill>
                  <a:prstClr val="black"/>
                </a:solidFill>
                <a:latin typeface="Arial"/>
                <a:cs typeface="Arial"/>
              </a:rPr>
              <a:t>dentro de nuestras comunidades.</a:t>
            </a:r>
          </a:p>
          <a:p>
            <a:pPr marL="12700" defTabSz="914378">
              <a:lnSpc>
                <a:spcPts val="3329"/>
              </a:lnSpc>
              <a:spcBef>
                <a:spcPts val="905"/>
              </a:spcBef>
              <a:defRPr/>
            </a:pPr>
            <a:r>
              <a:rPr lang="es-US" sz="2400" dirty="0">
                <a:solidFill>
                  <a:srgbClr val="6E2585"/>
                </a:solidFill>
                <a:latin typeface="Arial"/>
                <a:cs typeface="Arial"/>
              </a:rPr>
              <a:t>Nuestros </a:t>
            </a:r>
            <a:r>
              <a:rPr lang="es-US" sz="2400" b="1" dirty="0">
                <a:solidFill>
                  <a:srgbClr val="6E2585"/>
                </a:solidFill>
                <a:latin typeface="Arial"/>
                <a:cs typeface="Arial"/>
              </a:rPr>
              <a:t>valores centrales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854" y="6858"/>
            <a:ext cx="8938293" cy="692667"/>
          </a:xfrm>
          <a:prstGeom prst="rect">
            <a:avLst/>
          </a:prstGeom>
        </p:spPr>
        <p:txBody>
          <a:bodyPr vert="horz" wrap="square" lIns="0" tIns="266868" rIns="0" bIns="0" rtlCol="0" anchor="ctr" anchorCtr="0">
            <a:spAutoFit/>
          </a:bodyPr>
          <a:lstStyle/>
          <a:p>
            <a:pPr marL="257804">
              <a:lnSpc>
                <a:spcPts val="3329"/>
              </a:lnSpc>
            </a:pPr>
            <a:r>
              <a:rPr lang="es-US" sz="2400"/>
              <a:t>Nuestra misión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585" y="2089109"/>
            <a:ext cx="12091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2700" defTabSz="914378">
              <a:defRPr/>
            </a:pPr>
            <a:r>
              <a:rPr lang="es-US" sz="1200" dirty="0">
                <a:solidFill>
                  <a:prstClr val="black"/>
                </a:solidFill>
                <a:latin typeface="Arial"/>
                <a:cs typeface="Arial"/>
              </a:rPr>
              <a:t>Reverencia</a:t>
            </a:r>
          </a:p>
          <a:p>
            <a:pPr marL="12700" marR="5080" defTabSz="914378">
              <a:lnSpc>
                <a:spcPts val="1400"/>
              </a:lnSpc>
              <a:spcBef>
                <a:spcPts val="490"/>
              </a:spcBef>
              <a:defRPr/>
            </a:pPr>
            <a:r>
              <a:rPr lang="es-US" sz="1200" dirty="0">
                <a:solidFill>
                  <a:prstClr val="black"/>
                </a:solidFill>
                <a:latin typeface="Arial"/>
                <a:cs typeface="Arial"/>
              </a:rPr>
              <a:t>Compromiso con los pobres</a:t>
            </a:r>
          </a:p>
          <a:p>
            <a:pPr marL="25400" defTabSz="914378">
              <a:spcBef>
                <a:spcPts val="275"/>
              </a:spcBef>
              <a:defRPr/>
            </a:pPr>
            <a:r>
              <a:rPr lang="es-US" sz="1200" dirty="0">
                <a:solidFill>
                  <a:prstClr val="black"/>
                </a:solidFill>
                <a:latin typeface="Arial"/>
                <a:cs typeface="Arial"/>
              </a:rPr>
              <a:t>Seguridad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92695" y="2104800"/>
            <a:ext cx="1421006" cy="659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defTabSz="914378">
              <a:lnSpc>
                <a:spcPct val="118900"/>
              </a:lnSpc>
              <a:defRPr/>
            </a:pPr>
            <a:r>
              <a:rPr lang="es-US" sz="1200" dirty="0">
                <a:solidFill>
                  <a:prstClr val="black"/>
                </a:solidFill>
                <a:latin typeface="Arial"/>
                <a:cs typeface="Arial"/>
              </a:rPr>
              <a:t>Justicia Administración Integridad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5934B03-B678-4BD3-AA98-E3F46E503DCF}"/>
              </a:ext>
            </a:extLst>
          </p:cNvPr>
          <p:cNvSpPr txBox="1">
            <a:spLocks/>
          </p:cNvSpPr>
          <p:nvPr/>
        </p:nvSpPr>
        <p:spPr>
          <a:xfrm>
            <a:off x="7144603" y="4915389"/>
            <a:ext cx="163213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defTabSz="914378">
              <a:tabLst>
                <a:tab pos="1784941" algn="r"/>
              </a:tabLst>
              <a:defRPr/>
            </a:pPr>
            <a:r>
              <a:rPr lang="es-US" sz="500" dirty="0">
                <a:solidFill>
                  <a:prstClr val="white"/>
                </a:solidFill>
              </a:rPr>
              <a:t>©Trinity </a:t>
            </a:r>
            <a:r>
              <a:rPr lang="es-US" sz="500" dirty="0" err="1">
                <a:solidFill>
                  <a:prstClr val="white"/>
                </a:solidFill>
              </a:rPr>
              <a:t>Health</a:t>
            </a:r>
            <a:r>
              <a:rPr lang="es-US" sz="500" dirty="0">
                <a:solidFill>
                  <a:prstClr val="white"/>
                </a:solidFill>
              </a:rPr>
              <a:t> 2020, todos los </a:t>
            </a:r>
            <a:r>
              <a:rPr lang="es-US" dirty="0">
                <a:solidFill>
                  <a:prstClr val="white"/>
                </a:solidFill>
              </a:rPr>
              <a:t>derechos</a:t>
            </a:r>
            <a:r>
              <a:rPr lang="es-US" sz="500" dirty="0">
                <a:solidFill>
                  <a:prstClr val="white"/>
                </a:solidFill>
              </a:rPr>
              <a:t> reservados.</a:t>
            </a:r>
            <a:r>
              <a:rPr lang="es-US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C5292-CD69-49F2-BA93-2124246B077E}"/>
              </a:ext>
            </a:extLst>
          </p:cNvPr>
          <p:cNvSpPr txBox="1"/>
          <p:nvPr/>
        </p:nvSpPr>
        <p:spPr>
          <a:xfrm>
            <a:off x="227437" y="3155914"/>
            <a:ext cx="4057960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defTabSz="914378">
              <a:spcBef>
                <a:spcPts val="780"/>
              </a:spcBef>
              <a:defRPr/>
            </a:pPr>
            <a:r>
              <a:rPr lang="es-US" sz="2400" dirty="0">
                <a:solidFill>
                  <a:srgbClr val="6E2585"/>
                </a:solidFill>
                <a:latin typeface="Arial"/>
                <a:cs typeface="Arial"/>
              </a:rPr>
              <a:t>Nuestra </a:t>
            </a:r>
            <a:r>
              <a:rPr lang="es-US" sz="2400" b="1" dirty="0">
                <a:solidFill>
                  <a:srgbClr val="6E2585"/>
                </a:solidFill>
                <a:latin typeface="Arial"/>
                <a:cs typeface="Arial"/>
              </a:rPr>
              <a:t>visión</a:t>
            </a:r>
          </a:p>
          <a:p>
            <a:pPr marL="59054" marR="184781" defTabSz="914378">
              <a:spcBef>
                <a:spcPts val="229"/>
              </a:spcBef>
              <a:defRPr/>
            </a:pPr>
            <a:r>
              <a:rPr lang="es-US" sz="1200" dirty="0">
                <a:solidFill>
                  <a:prstClr val="black"/>
                </a:solidFill>
                <a:latin typeface="Arial"/>
                <a:cs typeface="Arial"/>
              </a:rPr>
              <a:t>Como una organización de salud innovadora que se guía por su misión, nos convertiremos en </a:t>
            </a:r>
            <a:r>
              <a:rPr lang="es-US" sz="1200" b="1" dirty="0">
                <a:solidFill>
                  <a:prstClr val="black"/>
                </a:solidFill>
                <a:latin typeface="Arial"/>
                <a:cs typeface="Arial"/>
              </a:rPr>
              <a:t>el líder nacional en lo que respecta a mejorar la salud de nuestras comunidades y de cada persona a la que brindamos servicios</a:t>
            </a:r>
            <a:r>
              <a:rPr lang="es-US" sz="1200" dirty="0">
                <a:solidFill>
                  <a:prstClr val="black"/>
                </a:solidFill>
                <a:latin typeface="Arial"/>
                <a:cs typeface="Arial"/>
              </a:rPr>
              <a:t>. Seremos el </a:t>
            </a:r>
            <a:r>
              <a:rPr lang="es-US" sz="1200" b="1" dirty="0">
                <a:solidFill>
                  <a:prstClr val="black"/>
                </a:solidFill>
                <a:latin typeface="Arial"/>
                <a:cs typeface="Arial"/>
              </a:rPr>
              <a:t>socio de salud de mayor confianza de por vida</a:t>
            </a:r>
            <a:r>
              <a:rPr lang="es-US" sz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>
            <a:cxnSpLocks/>
          </p:cNvCxnSpPr>
          <p:nvPr/>
        </p:nvCxnSpPr>
        <p:spPr>
          <a:xfrm>
            <a:off x="343429" y="2753993"/>
            <a:ext cx="5300853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343429" y="3572558"/>
            <a:ext cx="6432341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343428" y="1949290"/>
            <a:ext cx="4807473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880" y="943408"/>
            <a:ext cx="4386439" cy="27286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8807" y="319585"/>
            <a:ext cx="8381211" cy="652147"/>
          </a:xfrm>
        </p:spPr>
        <p:txBody>
          <a:bodyPr>
            <a:noAutofit/>
          </a:bodyPr>
          <a:lstStyle/>
          <a:p>
            <a:r>
              <a:rPr lang="es-US" sz="2000">
                <a:solidFill>
                  <a:srgbClr val="6E2585"/>
                </a:solidFill>
              </a:rPr>
              <a:t>Hoy en día, Trinity Health es un líder nacional en materia de atención médica en 22 estados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599531" y="4548860"/>
            <a:ext cx="6125102" cy="32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ts val="169"/>
              </a:spcBef>
              <a:defRPr/>
            </a:pPr>
            <a:r>
              <a:rPr lang="es-US" sz="1050" dirty="0">
                <a:solidFill>
                  <a:srgbClr val="312C2B"/>
                </a:solidFill>
                <a:latin typeface="Arial"/>
                <a:cs typeface="Arial" charset="0"/>
              </a:rPr>
              <a:t>Los datos que figuran arriba son del año fiscal 2019.       </a:t>
            </a:r>
            <a:br>
              <a:rPr lang="es-US" sz="1050" dirty="0">
                <a:solidFill>
                  <a:srgbClr val="312C2B"/>
                </a:solidFill>
                <a:latin typeface="Arial"/>
                <a:cs typeface="Arial" charset="0"/>
              </a:rPr>
            </a:br>
            <a:r>
              <a:rPr lang="es-US" sz="1050" dirty="0">
                <a:solidFill>
                  <a:srgbClr val="312C2B"/>
                </a:solidFill>
                <a:latin typeface="Arial"/>
                <a:cs typeface="Arial" charset="0"/>
              </a:rPr>
              <a:t>*De nuestra propiedad, administrados por nosotros o con un acuerdo de operación conjunta (JOA) o una empresa conjunta (JV).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0462" y="4035911"/>
            <a:ext cx="978543" cy="1292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hospitales*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0461" y="3719811"/>
            <a:ext cx="560725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s-US" b="1">
                <a:solidFill>
                  <a:srgbClr val="6E2585"/>
                </a:solidFill>
                <a:latin typeface="Arial" charset="0"/>
                <a:ea typeface="Arial" charset="0"/>
                <a:cs typeface="Arial" charset="0"/>
              </a:rPr>
              <a:t>92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88842" y="3168993"/>
            <a:ext cx="1618631" cy="2585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médicos generales y </a:t>
            </a:r>
            <a:br>
              <a:rPr lang="es-US" sz="10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US" sz="10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clínicos empleados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97831" y="2896490"/>
            <a:ext cx="918366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s-US" b="1">
                <a:solidFill>
                  <a:srgbClr val="6E2585"/>
                </a:solidFill>
                <a:latin typeface="Arial" charset="0"/>
                <a:ea typeface="Arial" charset="0"/>
                <a:cs typeface="Arial" charset="0"/>
              </a:rPr>
              <a:t>7.5 mil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69226" y="3175340"/>
            <a:ext cx="745714" cy="2585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médicos </a:t>
            </a:r>
          </a:p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afiliados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69226" y="2896490"/>
            <a:ext cx="1074812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s-US" b="1" dirty="0">
                <a:solidFill>
                  <a:srgbClr val="6E2585"/>
                </a:solidFill>
                <a:latin typeface="Arial" charset="0"/>
                <a:ea typeface="Arial" charset="0"/>
                <a:cs typeface="Arial" charset="0"/>
              </a:rPr>
              <a:t>28 mil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420463" y="3220800"/>
            <a:ext cx="1016645" cy="2400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colegas</a:t>
            </a:r>
          </a:p>
          <a:p>
            <a:pPr defTabSz="342900" eaLnBrk="0" hangingPunct="0">
              <a:lnSpc>
                <a:spcPct val="80000"/>
              </a:lnSpc>
              <a:defRPr/>
            </a:pPr>
            <a:endParaRPr lang="en-US" sz="9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20463" y="2896490"/>
            <a:ext cx="1074812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s-US" b="1">
                <a:solidFill>
                  <a:srgbClr val="6E2585"/>
                </a:solidFill>
                <a:latin typeface="Arial" charset="0"/>
                <a:ea typeface="Arial" charset="0"/>
                <a:cs typeface="Arial" charset="0"/>
              </a:rPr>
              <a:t>129 mil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61564" y="2396962"/>
            <a:ext cx="1630491" cy="2585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 ministerio de beneficios </a:t>
            </a:r>
          </a:p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para la comunidad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97831" y="2091647"/>
            <a:ext cx="2439941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s-US" b="1" dirty="0">
                <a:solidFill>
                  <a:srgbClr val="6E2585"/>
                </a:solidFill>
                <a:latin typeface="Arial" charset="0"/>
                <a:ea typeface="Arial" charset="0"/>
                <a:cs typeface="Arial" charset="0"/>
              </a:rPr>
              <a:t>$1.2 mil millones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0463" y="1664698"/>
            <a:ext cx="2138726" cy="1292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en ingresos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3165" y="1354857"/>
            <a:ext cx="2703933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s-US" b="1" dirty="0">
                <a:solidFill>
                  <a:srgbClr val="6E2585"/>
                </a:solidFill>
                <a:latin typeface="Arial" charset="0"/>
                <a:ea typeface="Arial" charset="0"/>
                <a:cs typeface="Arial" charset="0"/>
              </a:rPr>
              <a:t>$19.3 mil millones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19102" y="3719811"/>
            <a:ext cx="477712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s-US" b="1">
                <a:solidFill>
                  <a:srgbClr val="6E2585"/>
                </a:solidFill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469226" y="4027283"/>
            <a:ext cx="1172921" cy="2585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centros</a:t>
            </a:r>
          </a:p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469225" y="3719811"/>
            <a:ext cx="412431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s-US" b="1">
                <a:solidFill>
                  <a:srgbClr val="6E2585"/>
                </a:solidFill>
                <a:latin typeface="Arial" charset="0"/>
                <a:ea typeface="Arial" charset="0"/>
                <a:cs typeface="Arial" charset="0"/>
              </a:rPr>
              <a:t>13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826666" y="3962651"/>
            <a:ext cx="1326490" cy="3877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centros de continuidad de cuidado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826664" y="3719811"/>
            <a:ext cx="983819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s-US" b="1">
                <a:solidFill>
                  <a:srgbClr val="6E2585"/>
                </a:solidFill>
                <a:latin typeface="Arial" charset="0"/>
                <a:ea typeface="Arial" charset="0"/>
                <a:cs typeface="Arial" charset="0"/>
              </a:rPr>
              <a:t>109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95279" y="2053407"/>
            <a:ext cx="1610941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s-US" b="1" dirty="0">
                <a:solidFill>
                  <a:srgbClr val="6E2585"/>
                </a:solidFill>
                <a:latin typeface="Arial" charset="0"/>
                <a:ea typeface="Arial" charset="0"/>
                <a:cs typeface="Arial" charset="0"/>
              </a:rPr>
              <a:t>1.5 millones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95280" y="2388129"/>
            <a:ext cx="816241" cy="2585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vidas </a:t>
            </a:r>
            <a:br>
              <a:rPr lang="es-US" sz="10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US" sz="10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atribuidas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19101" y="4027283"/>
            <a:ext cx="1672955" cy="2585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redes clínicamente </a:t>
            </a:r>
            <a:br>
              <a:rPr lang="es-US" sz="105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US" sz="105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integradas</a:t>
            </a: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</p:spPr>
        <p:txBody>
          <a:bodyPr/>
          <a:lstStyle/>
          <a:p>
            <a:r>
              <a:rPr lang="es-US" dirty="0"/>
              <a:t>©Trinity </a:t>
            </a:r>
            <a:r>
              <a:rPr lang="es-US" dirty="0" err="1"/>
              <a:t>Health</a:t>
            </a:r>
            <a:r>
              <a:rPr lang="es-US" dirty="0"/>
              <a:t> 2020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</p:spPr>
        <p:txBody>
          <a:bodyPr/>
          <a:lstStyle/>
          <a:p>
            <a:fld id="{489F9553-C816-6842-8939-EE75ECF7EB2B}" type="slidenum">
              <a:rPr lang="en-US" sz="500" smtClean="0"/>
              <a:pPr/>
              <a:t>3</a:t>
            </a:fld>
            <a:endParaRPr lang="en-US" sz="5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A138AB-C066-6B4A-94E4-4F0FEFDAD924}"/>
              </a:ext>
            </a:extLst>
          </p:cNvPr>
          <p:cNvSpPr/>
          <p:nvPr/>
        </p:nvSpPr>
        <p:spPr>
          <a:xfrm>
            <a:off x="6412063" y="4027283"/>
            <a:ext cx="2429329" cy="2585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 eaLnBrk="0" hangingPunct="0">
              <a:lnSpc>
                <a:spcPct val="80000"/>
              </a:lnSpc>
              <a:defRPr/>
            </a:pPr>
            <a:r>
              <a:rPr lang="es-US" sz="105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bebés nacidos todos los años en hospitales de Trinity Health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47D5C1-9D1B-204A-8188-53D31016DE1D}"/>
              </a:ext>
            </a:extLst>
          </p:cNvPr>
          <p:cNvSpPr/>
          <p:nvPr/>
        </p:nvSpPr>
        <p:spPr>
          <a:xfrm>
            <a:off x="6412062" y="3719811"/>
            <a:ext cx="1846667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s-US" b="1" dirty="0">
                <a:solidFill>
                  <a:srgbClr val="6E2585"/>
                </a:solidFill>
                <a:latin typeface="Arial" charset="0"/>
                <a:ea typeface="Arial" charset="0"/>
                <a:cs typeface="Arial" charset="0"/>
              </a:rPr>
              <a:t>Más de 64 mil</a:t>
            </a:r>
          </a:p>
        </p:txBody>
      </p:sp>
    </p:spTree>
    <p:extLst>
      <p:ext uri="{BB962C8B-B14F-4D97-AF65-F5344CB8AC3E}">
        <p14:creationId xmlns:p14="http://schemas.microsoft.com/office/powerpoint/2010/main" val="133984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S" sz="2400"/>
              <a:t>Nuestro estado exento de impuestos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957881" y="4875799"/>
            <a:ext cx="2876540" cy="186901"/>
          </a:xfrm>
          <a:prstGeom prst="rect">
            <a:avLst/>
          </a:prstGeom>
        </p:spPr>
        <p:txBody>
          <a:bodyPr/>
          <a:lstStyle/>
          <a:p>
            <a:r>
              <a:rPr lang="es-US" dirty="0"/>
              <a:t> ©2020 Trinity </a:t>
            </a:r>
            <a:r>
              <a:rPr lang="es-US" dirty="0" err="1"/>
              <a:t>Health</a:t>
            </a: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z="600" smtClean="0"/>
              <a:pPr/>
              <a:t>4</a:t>
            </a:fld>
            <a:endParaRPr lang="en-US" sz="600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04737" y="844296"/>
            <a:ext cx="4203471" cy="3601521"/>
          </a:xfrm>
        </p:spPr>
        <p:txBody>
          <a:bodyPr>
            <a:normAutofit/>
          </a:bodyPr>
          <a:lstStyle/>
          <a:p>
            <a:pPr marL="0" indent="0">
              <a:spcAft>
                <a:spcPts val="1350"/>
              </a:spcAft>
              <a:buNone/>
            </a:pPr>
            <a:r>
              <a:rPr lang="es-US" sz="2000" i="1" dirty="0">
                <a:solidFill>
                  <a:schemeClr val="accent4"/>
                </a:solidFill>
              </a:rPr>
              <a:t>Ministerio de esperanza y curación</a:t>
            </a:r>
          </a:p>
          <a:p>
            <a:pPr marL="342900" indent="-342900">
              <a:buClr>
                <a:schemeClr val="accent4"/>
              </a:buClr>
              <a:buSzPct val="90000"/>
            </a:pPr>
            <a:r>
              <a:rPr lang="es-US" sz="1400" dirty="0"/>
              <a:t>Trinity </a:t>
            </a:r>
            <a:r>
              <a:rPr lang="es-US" sz="1400" dirty="0" err="1"/>
              <a:t>Health</a:t>
            </a:r>
            <a:r>
              <a:rPr lang="es-US" sz="1400" dirty="0"/>
              <a:t> y sus Ministerios de salud son todas organizaciones sin fines de lucro. </a:t>
            </a:r>
          </a:p>
          <a:p>
            <a:pPr marL="342900" indent="-342900">
              <a:spcBef>
                <a:spcPct val="85000"/>
              </a:spcBef>
              <a:buClr>
                <a:schemeClr val="accent4"/>
              </a:buClr>
              <a:buSzPct val="90000"/>
            </a:pPr>
            <a:r>
              <a:rPr lang="es-US" sz="1400" dirty="0"/>
              <a:t>Reinvertimos nuestros fondos en nuestros Ministerios de salud y en la comunidad en </a:t>
            </a:r>
            <a:br>
              <a:rPr lang="es-US" sz="1400" dirty="0"/>
            </a:br>
            <a:r>
              <a:rPr lang="es-US" sz="1400" dirty="0"/>
              <a:t>lugar de distribuir ganancias a accionistas.</a:t>
            </a:r>
          </a:p>
          <a:p>
            <a:pPr marL="342900" indent="-342900">
              <a:spcBef>
                <a:spcPct val="85000"/>
              </a:spcBef>
              <a:buClr>
                <a:schemeClr val="accent4"/>
              </a:buClr>
              <a:buSzPct val="90000"/>
            </a:pPr>
            <a:r>
              <a:rPr lang="es-US" sz="1400" dirty="0"/>
              <a:t>Tenemos un propósito de caridad: </a:t>
            </a:r>
            <a:br>
              <a:rPr lang="es-US" sz="1400" dirty="0"/>
            </a:br>
            <a:r>
              <a:rPr lang="es-US" sz="1400" dirty="0"/>
              <a:t>Es nuestra misión.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5A4ED-26F6-964F-BF69-0BE3FB449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8" t="85" r="1821" b="6849"/>
          <a:stretch/>
        </p:blipFill>
        <p:spPr>
          <a:xfrm>
            <a:off x="4508208" y="1250854"/>
            <a:ext cx="4326213" cy="27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5C1ECE-E5BA-4240-93E8-1957E9C145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s-US" sz="2000" dirty="0"/>
              <a:t>Como una organización de salud innovadora que se guía por su misión, nos convertiremos en el líder nacional en lo que respecta a mejorar la salud de nuestras comunidades y de cada persona a la que </a:t>
            </a:r>
            <a:br>
              <a:rPr lang="es-US" sz="2000" dirty="0"/>
            </a:br>
            <a:r>
              <a:rPr lang="es-US" sz="2000" dirty="0"/>
              <a:t>brindamos servicios. </a:t>
            </a:r>
          </a:p>
          <a:p>
            <a:pPr marL="0" indent="0" algn="ctr">
              <a:buNone/>
            </a:pPr>
            <a:r>
              <a:rPr lang="es-US" sz="2000" b="1" i="1" dirty="0"/>
              <a:t>Seremos el socio de salud de mayor confianza de por vida.</a:t>
            </a:r>
          </a:p>
          <a:p>
            <a:endParaRPr lang="en-US" sz="2000" b="1" i="1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87B53A-1281-445E-941A-1FF45133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sz="2400" dirty="0"/>
              <a:t>Nuestros colegas son clave para lograr nuestra visión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0FDDB-4D9E-4CE8-A27F-C424FCC6F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US" dirty="0"/>
              <a:t>©2020 Trinity </a:t>
            </a:r>
            <a:r>
              <a:rPr lang="es-US" dirty="0" err="1"/>
              <a:t>Health</a:t>
            </a:r>
            <a:endParaRPr lang="es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E5464-324E-41E6-AE59-C59D9BE9B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z="500" smtClean="0"/>
              <a:pPr/>
              <a:t>5</a:t>
            </a:fld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88544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6FAF1-9EE4-4EE9-BDF6-16270A948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495" y="1166097"/>
            <a:ext cx="5921928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000">
                <a:solidFill>
                  <a:schemeClr val="tx2"/>
                </a:solidFill>
              </a:rPr>
              <a:t>Viva toda su vida</a:t>
            </a:r>
          </a:p>
          <a:p>
            <a:r>
              <a:rPr lang="es-US" sz="2000"/>
              <a:t>Beneficios diseñados para apoyar su salud y bienestar: cuerpo, mente y espíritu.</a:t>
            </a:r>
          </a:p>
          <a:p>
            <a:r>
              <a:rPr lang="es-US" sz="2000"/>
              <a:t>La serie de videos ofrece un resumen de alto nivel de los beneficios integrales disponibles.</a:t>
            </a:r>
          </a:p>
          <a:p>
            <a:r>
              <a:rPr lang="es-US" sz="2000"/>
              <a:t>Visite HR4U para revisar los documentos detallados sobre beneficios. </a:t>
            </a:r>
          </a:p>
          <a:p>
            <a:pPr lvl="1"/>
            <a:r>
              <a:rPr lang="es-US" sz="2000">
                <a:hlinkClick r:id="rId3"/>
              </a:rPr>
              <a:t>https://hr4u.trinity-health.org</a:t>
            </a:r>
          </a:p>
          <a:p>
            <a:pPr marL="344488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A45F8-813E-4877-A0E9-9F98901FB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US" dirty="0"/>
              <a:t>©2020 Trinity </a:t>
            </a:r>
            <a:r>
              <a:rPr lang="es-US" dirty="0" err="1"/>
              <a:t>Health</a:t>
            </a:r>
            <a:endParaRPr lang="es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C0E22-2FA1-49D8-B4C0-1F2C2D70C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z="600" smtClean="0"/>
              <a:pPr/>
              <a:t>6</a:t>
            </a:fld>
            <a:endParaRPr lang="en-US" sz="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4F9727-22C2-492E-9624-3C2DC204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400"/>
              <a:t>Trinity Health ofrece beneficios integrales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60F7C-06E4-4807-A08F-DCCCA7A6C4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18" r="8888"/>
          <a:stretch/>
        </p:blipFill>
        <p:spPr>
          <a:xfrm>
            <a:off x="6322422" y="1232410"/>
            <a:ext cx="2250969" cy="30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2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698D42-A962-45FD-B78D-79A135E8CA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US" sz="1400" dirty="0">
                <a:solidFill>
                  <a:schemeClr val="tx2"/>
                </a:solidFill>
              </a:rPr>
              <a:t>Viva toda su vida</a:t>
            </a:r>
          </a:p>
          <a:p>
            <a:r>
              <a:rPr lang="es-US" sz="1400" dirty="0"/>
              <a:t>Beneficios médicos y de farmacia</a:t>
            </a:r>
          </a:p>
          <a:p>
            <a:r>
              <a:rPr lang="es-US" sz="1400" dirty="0"/>
              <a:t>Cuenta de ahorro para gastos médicos</a:t>
            </a:r>
          </a:p>
          <a:p>
            <a:r>
              <a:rPr lang="es-US" sz="1400" dirty="0"/>
              <a:t>Plan de asistencia esencial con cuenta de reembolso por gastos médicos</a:t>
            </a:r>
          </a:p>
          <a:p>
            <a:r>
              <a:rPr lang="es-US" sz="1400" dirty="0"/>
              <a:t>Cuentas de gastos flexibles</a:t>
            </a:r>
          </a:p>
          <a:p>
            <a:r>
              <a:rPr lang="es-US" sz="1400" dirty="0"/>
              <a:t>Beneficios dentales y de visión</a:t>
            </a:r>
          </a:p>
          <a:p>
            <a:r>
              <a:rPr lang="es-US" sz="1400" dirty="0"/>
              <a:t>Seguro de vida/por muerte accidental y desmembramiento (AD&amp;D)</a:t>
            </a:r>
          </a:p>
          <a:p>
            <a:r>
              <a:rPr lang="es-US" sz="1400" dirty="0"/>
              <a:t>Licencia laboral</a:t>
            </a:r>
          </a:p>
          <a:p>
            <a:r>
              <a:rPr lang="es-US" sz="1400" dirty="0"/>
              <a:t>Beneficios voluntarios</a:t>
            </a:r>
          </a:p>
          <a:p>
            <a:r>
              <a:rPr lang="es-US" sz="1400" dirty="0"/>
              <a:t>Programa de retiro</a:t>
            </a:r>
          </a:p>
          <a:p>
            <a:r>
              <a:rPr lang="es-US" sz="1400" dirty="0"/>
              <a:t>Programa de bienestar/asistencia al empleado</a:t>
            </a:r>
          </a:p>
          <a:p>
            <a:r>
              <a:rPr lang="es-US" sz="1400" dirty="0"/>
              <a:t>Otros beneficios</a:t>
            </a:r>
          </a:p>
          <a:p>
            <a:r>
              <a:rPr lang="es-US" sz="1400" dirty="0"/>
              <a:t>Elegibilidad e inscripción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F96758-ABD1-493F-A18C-9B621E2D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400"/>
              <a:t>Mire todos los episodios de la serie de videos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B1BB4-6E38-48C1-BD04-0D59CAE9D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US" dirty="0"/>
              <a:t>©2020 Trinity </a:t>
            </a:r>
            <a:r>
              <a:rPr lang="es-US" dirty="0" err="1"/>
              <a:t>Health</a:t>
            </a:r>
            <a:endParaRPr lang="es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3773D-56C5-4316-A00D-71E3084D6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z="600" smtClean="0"/>
              <a:pPr/>
              <a:t>7</a:t>
            </a:fld>
            <a:endParaRPr lang="en-US" sz="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8FAD5-E4EF-4176-80BB-122F7E84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320" y="999054"/>
            <a:ext cx="2321688" cy="34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CB0256-6807-4221-A13C-BD5BDC462E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S" sz="2000"/>
              <a:t>Marcador de posición de la captura de pantalla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71D266-DFA4-4196-9368-71D1B783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400"/>
              <a:t>Cómo navegar la serie de videos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C95B2-F321-4BB4-A678-19C2DCCF9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US" dirty="0"/>
              <a:t>©2020 Trinity </a:t>
            </a:r>
            <a:r>
              <a:rPr lang="es-US" dirty="0" err="1"/>
              <a:t>Health</a:t>
            </a:r>
            <a:endParaRPr lang="es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8130-ABB6-4496-B339-BAA48FC9F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z="600" smtClean="0"/>
              <a:pPr/>
              <a:t>8</a:t>
            </a:fld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14245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82A9B-8623-42F4-83DE-374EE91F14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US" sz="900" dirty="0"/>
              <a:t>La información que se proporciona en este resumen está diseñada para ayudarlo a comprender sus opciones de planes y programas de beneficios de bienestar de Trinity </a:t>
            </a:r>
            <a:r>
              <a:rPr lang="es-US" sz="900" dirty="0" err="1"/>
              <a:t>Health</a:t>
            </a:r>
            <a:r>
              <a:rPr lang="es-US" sz="900" dirty="0"/>
              <a:t>. Es solo una descripción general y no está prevista como descripción exhaustiva de los planes y programas de beneficios disponibles para usted. No constituye un contrato y no pretende interpretar, extender ni modificar de ninguna manera las disposiciones de ningún plan o programa. Las descripciones resumidas del plan y los documentos oficiales de los planes y programas los describen con más detalles, y debe consultar estos documentos para obtener respuestas a sus preguntas específicas con respecto a los planes y programas, incluidos los servicios que cubre un plan. Si hubiera una discrepancia entre materiales impresos, prevalecerán los documentos oficiales de los planes y programas. Trinity </a:t>
            </a:r>
            <a:r>
              <a:rPr lang="es-US" sz="900" dirty="0" err="1"/>
              <a:t>Health</a:t>
            </a:r>
            <a:r>
              <a:rPr lang="es-US" sz="900" dirty="0"/>
              <a:t> conserva el derecho de modificar sus planes y programas de beneficios o darlos por finalizados en cualquier momento, lo que incluye la realización de cambios para cumplir con sus opciones en virtud de la Ley de Atención Médica Asequible y otras leyes aplicables, y ejercer dichas opciones.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US" sz="900" dirty="0"/>
              <a:t>Para ver descripciones resumidas de planes y certificados de cobertura, visite el </a:t>
            </a:r>
            <a:r>
              <a:rPr lang="es-US" sz="900" dirty="0">
                <a:highlight>
                  <a:srgbClr val="FFFF00"/>
                </a:highlight>
              </a:rPr>
              <a:t>portal para colegas HR4U en </a:t>
            </a:r>
            <a:r>
              <a:rPr lang="es-US" sz="900" dirty="0">
                <a:highlight>
                  <a:srgbClr val="FFFF00"/>
                </a:highlight>
                <a:hlinkClick r:id="rId3"/>
              </a:rPr>
              <a:t>https://hr4u.trinity-health.org</a:t>
            </a:r>
            <a:r>
              <a:rPr lang="es-US" sz="900" dirty="0"/>
              <a:t>. Para cualquier plan o programa en el que participe, también tiene derecho a solicitar una copia impresa de la descripción resumida completa del plan o del certificado de cobertura y otros documentos oficiales del plan o del programa, ya sea al empleador del colega o a Trinity </a:t>
            </a:r>
            <a:r>
              <a:rPr lang="es-US" sz="900" dirty="0" err="1"/>
              <a:t>Health</a:t>
            </a:r>
            <a:r>
              <a:rPr lang="es-US" sz="900" dirty="0"/>
              <a:t> Total </a:t>
            </a:r>
            <a:r>
              <a:rPr lang="es-US" sz="900" dirty="0" err="1"/>
              <a:t>Rewards</a:t>
            </a:r>
            <a:r>
              <a:rPr lang="es-US" sz="900" dirty="0"/>
              <a:t> </a:t>
            </a:r>
            <a:r>
              <a:rPr lang="es-US" sz="900" dirty="0" err="1"/>
              <a:t>Benefits</a:t>
            </a:r>
            <a:r>
              <a:rPr lang="es-US" sz="900" dirty="0"/>
              <a:t> &amp; </a:t>
            </a:r>
            <a:r>
              <a:rPr lang="es-US" sz="900" dirty="0" err="1"/>
              <a:t>Well-Being</a:t>
            </a:r>
            <a:r>
              <a:rPr lang="es-US" sz="900" dirty="0"/>
              <a:t> (Beneficios y bienestar de recompensas totales de Trinity </a:t>
            </a:r>
            <a:r>
              <a:rPr lang="es-US" sz="900" dirty="0" err="1"/>
              <a:t>Health</a:t>
            </a:r>
            <a:r>
              <a:rPr lang="es-US" sz="900" dirty="0"/>
              <a:t>), 20555 </a:t>
            </a:r>
            <a:r>
              <a:rPr lang="es-US" sz="900" dirty="0" err="1"/>
              <a:t>Victor</a:t>
            </a:r>
            <a:r>
              <a:rPr lang="es-US" sz="900" dirty="0"/>
              <a:t> Parkway, Livonia, MI 48152. No se le cobrará nada por las copias impresas.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US" sz="900" dirty="0"/>
              <a:t>Todos los planes de salud grupales de Trinity </a:t>
            </a:r>
            <a:r>
              <a:rPr lang="es-US" sz="900" dirty="0" err="1"/>
              <a:t>Health</a:t>
            </a:r>
            <a:r>
              <a:rPr lang="es-US" sz="900" dirty="0"/>
              <a:t> proporcionan coordinación de la atención, administración de la atención, revisión de la utilización y servicios de derivación para ayudar a administrar la atención médica que se proporciona a miembros cubiertos. Al inscribirse en un plan de salud grupal de Trinity </a:t>
            </a:r>
            <a:r>
              <a:rPr lang="es-US" sz="900" dirty="0" err="1"/>
              <a:t>Health</a:t>
            </a:r>
            <a:r>
              <a:rPr lang="es-US" sz="900" dirty="0"/>
              <a:t>, comprende que el plan proporcionará servicios para administrar la atención de cada miembro cubierto. Estos servicios se pueden proporcionar a través de terceros administradores independientes, una red clínicamente integrada de hospitales, médicos y otros proveedores y profesionales de atención médica, y otros proveedores de atención médica. Su participación en un plan de salud grupal de Trinity </a:t>
            </a:r>
            <a:r>
              <a:rPr lang="es-US" sz="900" dirty="0" err="1"/>
              <a:t>Health</a:t>
            </a:r>
            <a:r>
              <a:rPr lang="es-US" sz="900" dirty="0"/>
              <a:t> significa que las personas que se contraten para proporcionar estos servicios tendrán acceso a su información de salud personal, lo que incluye información de salud que usted divulgue a través de programas y actividades de bienestar. Los centros y proveedores de atención médica de Trinity </a:t>
            </a:r>
            <a:r>
              <a:rPr lang="es-US" sz="900" dirty="0" err="1"/>
              <a:t>Health</a:t>
            </a:r>
            <a:r>
              <a:rPr lang="es-US" sz="900" dirty="0"/>
              <a:t> y los profesionales afiliados a los centros de Trinity </a:t>
            </a:r>
            <a:r>
              <a:rPr lang="es-US" sz="900" dirty="0" err="1"/>
              <a:t>Health</a:t>
            </a:r>
            <a:r>
              <a:rPr lang="es-US" sz="900" dirty="0"/>
              <a:t> participan en determinadas redes clínicamente integradas. Puede que una red clínicamente integrada se comunique con usted con respecto a su atención médica, lo que incluye personas de un centro o proveedor de Trinity </a:t>
            </a:r>
            <a:r>
              <a:rPr lang="es-US" sz="900" dirty="0" err="1"/>
              <a:t>Health</a:t>
            </a:r>
            <a:r>
              <a:rPr lang="es-US" sz="900" dirty="0"/>
              <a:t> que estén brindando servicios para la red clínicamente integrada o directamente para el plan de salud grupal. Las personas que trabajan en un centro o proveedor de Trinity </a:t>
            </a:r>
            <a:r>
              <a:rPr lang="es-US" sz="900" dirty="0" err="1"/>
              <a:t>Health</a:t>
            </a:r>
            <a:r>
              <a:rPr lang="es-US" sz="900" dirty="0"/>
              <a:t> (incluido su empleador) que participen en una red clínicamente integrada o en el plan de salud grupal pueden tener acceso a información sobre su tratamiento médico en cualquier centro y con cualquier proveedor o profesional de atención médica, y usarla no solo para brindarle tratamiento sino también para administrar y coordinar su atención médica. Todo acceso a información de salud protegida, o su uso o divulgación cumplirán con las reglamentaciones sobre privacidad y seguridad establecidas por la Ley de Transferencia y Responsabilidad de Seguros Médicos y las leyes estatales aplicables en materia de privacidad y seguridad.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F5E9B3-B550-42DD-B09E-3E6E9FF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Información importante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66710-6E2C-4BDC-B24B-F7D17A511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US" dirty="0"/>
              <a:t>©2019 Trinity </a:t>
            </a:r>
            <a:r>
              <a:rPr lang="es-US" dirty="0" err="1"/>
              <a:t>Health</a:t>
            </a:r>
            <a:endParaRPr lang="es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70FFE-4304-4E6A-990A-87E79A7DC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01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Main Content Slide Layout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Trinity Health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  <a:effectLst/>
      </a:spPr>
      <a:bodyPr rtlCol="0" anchor="ctr"/>
      <a:lstStyle>
        <a:defPPr algn="ctr">
          <a:defRPr>
            <a:effectLst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600"/>
          </a:spcAft>
          <a:defRPr sz="1600" dirty="0" smtClean="0">
            <a:solidFill>
              <a:srgbClr val="443D3E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ain Content Slide Layout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Trinity Health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  <a:effectLst/>
      </a:spPr>
      <a:bodyPr rtlCol="0" anchor="ctr"/>
      <a:lstStyle>
        <a:defPPr algn="ctr">
          <a:defRPr>
            <a:effectLst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600"/>
          </a:spcAft>
          <a:defRPr sz="1600" dirty="0" smtClean="0">
            <a:solidFill>
              <a:srgbClr val="443D3E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b91531d-a4f7-47e3-8687-1e7e838a3343">VWZWURQ6C24W-2684-23</_dlc_DocId>
    <_dlc_DocIdUrl xmlns="4b91531d-a4f7-47e3-8687-1e7e838a3343">
      <Url>http://content.che.org/sysoff/mc/_layouts/DocIdRedir.aspx?ID=VWZWURQ6C24W-2684-23</Url>
      <Description>VWZWURQ6C24W-2684-23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CF6746CADB541B8704E3A76B43D75" ma:contentTypeVersion="0" ma:contentTypeDescription="Create a new document." ma:contentTypeScope="" ma:versionID="3d1b3bda66ff206962cbffb4b1f19dd6">
  <xsd:schema xmlns:xsd="http://www.w3.org/2001/XMLSchema" xmlns:xs="http://www.w3.org/2001/XMLSchema" xmlns:p="http://schemas.microsoft.com/office/2006/metadata/properties" xmlns:ns2="4b91531d-a4f7-47e3-8687-1e7e838a3343" targetNamespace="http://schemas.microsoft.com/office/2006/metadata/properties" ma:root="true" ma:fieldsID="0343b9f753f350af6d0219bbd4f1bbc3" ns2:_="">
    <xsd:import namespace="4b91531d-a4f7-47e3-8687-1e7e838a33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1531d-a4f7-47e3-8687-1e7e838a33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189451C-B86D-43F5-AA06-34D722258368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4b91531d-a4f7-47e3-8687-1e7e838a334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78F947-66A3-4B2D-A65A-DD43B04E6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91531d-a4f7-47e3-8687-1e7e838a3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88FC6E-F497-4A21-9773-B9F3D9265D3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E2435B7-6774-4581-B2BB-770337A5A82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TrinityHealth_PPTtemplate.potx</Template>
  <TotalTime>14582</TotalTime>
  <Words>1672</Words>
  <Application>Microsoft Office PowerPoint</Application>
  <PresentationFormat>On-screen Show (16:9)</PresentationFormat>
  <Paragraphs>151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Main Content Slide Layout</vt:lpstr>
      <vt:lpstr>1_Main Content Slide Layout</vt:lpstr>
      <vt:lpstr>Orientación sobre beneficios</vt:lpstr>
      <vt:lpstr>Nuestra misión</vt:lpstr>
      <vt:lpstr>Hoy en día, Trinity Health es un líder nacional en materia de atención médica en 22 estados</vt:lpstr>
      <vt:lpstr>Nuestro estado exento de impuestos</vt:lpstr>
      <vt:lpstr>Nuestros colegas son clave para lograr nuestra visión</vt:lpstr>
      <vt:lpstr>Trinity Health ofrece beneficios integrales</vt:lpstr>
      <vt:lpstr>Mire todos los episodios de la serie de videos</vt:lpstr>
      <vt:lpstr>Cómo navegar la serie de videos</vt:lpstr>
      <vt:lpstr>Información importante</vt:lpstr>
      <vt:lpstr>PowerPoint Presentation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Document Title</dc:title>
  <dc:creator>Michael Cottone</dc:creator>
  <cp:lastModifiedBy>Candice Thomas</cp:lastModifiedBy>
  <cp:revision>347</cp:revision>
  <cp:lastPrinted>2015-03-20T16:41:08Z</cp:lastPrinted>
  <dcterms:created xsi:type="dcterms:W3CDTF">2015-06-01T18:54:58Z</dcterms:created>
  <dcterms:modified xsi:type="dcterms:W3CDTF">2021-08-11T12:31:33Z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0x010100E75CF6746CADB541B8704E3A76B43D75</vt:lpwstr>
  </property>
  <property fmtid="{D5CDD505-2E9C-101B-9397-08002B2CF9AE}" pid="3" name="_dlc_DocIdItemGuid">
    <vt:lpwstr>13334aa1-c854-4350-9b84-cf13f57fa411</vt:lpwstr>
  </property>
</Properties>
</file>