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9"/>
  </p:notesMasterIdLst>
  <p:handoutMasterIdLst>
    <p:handoutMasterId r:id="rId30"/>
  </p:handoutMasterIdLst>
  <p:sldIdLst>
    <p:sldId id="306" r:id="rId6"/>
    <p:sldId id="5242" r:id="rId7"/>
    <p:sldId id="300" r:id="rId8"/>
    <p:sldId id="5243" r:id="rId9"/>
    <p:sldId id="5244" r:id="rId10"/>
    <p:sldId id="5245" r:id="rId11"/>
    <p:sldId id="5246" r:id="rId12"/>
    <p:sldId id="5247" r:id="rId13"/>
    <p:sldId id="5248" r:id="rId14"/>
    <p:sldId id="5249" r:id="rId15"/>
    <p:sldId id="5250" r:id="rId16"/>
    <p:sldId id="5262" r:id="rId17"/>
    <p:sldId id="5252" r:id="rId18"/>
    <p:sldId id="5253" r:id="rId19"/>
    <p:sldId id="5255" r:id="rId20"/>
    <p:sldId id="5251" r:id="rId21"/>
    <p:sldId id="5254" r:id="rId22"/>
    <p:sldId id="5256" r:id="rId23"/>
    <p:sldId id="5257" r:id="rId24"/>
    <p:sldId id="5258" r:id="rId25"/>
    <p:sldId id="5259" r:id="rId26"/>
    <p:sldId id="5263" r:id="rId27"/>
    <p:sldId id="2145726685" r:id="rId28"/>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DD9"/>
    <a:srgbClr val="6E2585"/>
    <a:srgbClr val="A4A0A6"/>
    <a:srgbClr val="4C9D2F"/>
    <a:srgbClr val="658D1B"/>
    <a:srgbClr val="54565B"/>
    <a:srgbClr val="312C2B"/>
    <a:srgbClr val="443D3E"/>
    <a:srgbClr val="99D156"/>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04" autoAdjust="0"/>
    <p:restoredTop sz="95846" autoAdjust="0"/>
  </p:normalViewPr>
  <p:slideViewPr>
    <p:cSldViewPr snapToGrid="0" snapToObjects="1" showGuides="1">
      <p:cViewPr varScale="1">
        <p:scale>
          <a:sx n="108" d="100"/>
          <a:sy n="108" d="100"/>
        </p:scale>
        <p:origin x="883" y="82"/>
      </p:cViewPr>
      <p:guideLst>
        <p:guide orient="horz" pos="3005"/>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8" Type="http://schemas.openxmlformats.org/officeDocument/2006/relationships/slide" Target="slides/slide3.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32"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30C43E-AA5E-6B46-A1F1-BB0047D6E822}" type="datetimeFigureOut">
              <a:rPr lang="en-US" smtClean="0"/>
              <a:t>7/21/2020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8F235D-792C-8C4C-A812-06E713B0B218}" type="datetimeFigureOut">
              <a:rPr lang="en-US" smtClean="0"/>
              <a:t>7/21/2020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693481">
              <a:defRPr/>
            </a:pPr>
            <a:fld id="{B75C8076-E098-44ED-8CD3-F9AA092BE44E}" type="slidenum">
              <a:rPr lang="en-US">
                <a:solidFill>
                  <a:prstClr val="black"/>
                </a:solidFill>
                <a:latin typeface="Calibri" panose="020F0502020204030204"/>
              </a:rPr>
              <a:pPr defTabSz="693481">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03293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 All Rights Reserved</a:t>
            </a:r>
            <a:endParaRPr lang="en-US" dirty="0"/>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©2020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 All Rights Reserved</a:t>
            </a:r>
            <a:endParaRPr lang="en-US" dirty="0"/>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 All Rights Reserved</a:t>
            </a:r>
            <a:endParaRPr lang="en-US" dirty="0"/>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 All Rights Reserved</a:t>
            </a:r>
            <a:endParaRPr lang="en-US" dirty="0"/>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9" y="999056"/>
            <a:ext cx="8236688" cy="3601521"/>
          </a:xfrm>
        </p:spPr>
        <p:txBody>
          <a:bodyPr/>
          <a:lstStyle>
            <a:lvl1pPr marL="285736" indent="-285736">
              <a:defRPr sz="2400">
                <a:latin typeface="Arial" panose="020B0604020202020204" pitchFamily="34" charset="0"/>
                <a:cs typeface="Arial" panose="020B0604020202020204" pitchFamily="34" charset="0"/>
              </a:defRPr>
            </a:lvl1pPr>
            <a:lvl2pPr marL="569885" indent="-225413">
              <a:buClr>
                <a:schemeClr val="tx2"/>
              </a:buClr>
              <a:defRPr>
                <a:latin typeface="Arial" panose="020B0604020202020204" pitchFamily="34" charset="0"/>
                <a:cs typeface="Arial" panose="020B0604020202020204" pitchFamily="34" charset="0"/>
              </a:defRPr>
            </a:lvl2pPr>
            <a:lvl3pPr marL="801648" indent="-174617">
              <a:spcAft>
                <a:spcPts val="600"/>
              </a:spcAft>
              <a:buSzPct val="100000"/>
              <a:defRPr>
                <a:latin typeface="Arial" panose="020B0604020202020204" pitchFamily="34" charset="0"/>
                <a:cs typeface="Arial" panose="020B0604020202020204" pitchFamily="34" charset="0"/>
              </a:defRPr>
            </a:lvl3pPr>
            <a:lvl4pPr marL="919117" indent="-173030">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5886" indent="-225413">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3" y="4815232"/>
            <a:ext cx="3835387" cy="186901"/>
          </a:xfrm>
          <a:prstGeom prst="rect">
            <a:avLst/>
          </a:prstGeom>
        </p:spPr>
        <p:txBody>
          <a:bodyPr/>
          <a:lstStyle>
            <a:lvl1pPr algn="r">
              <a:defRPr sz="500">
                <a:solidFill>
                  <a:srgbClr val="404040"/>
                </a:solidFill>
              </a:defRPr>
            </a:lvl1pPr>
          </a:lstStyle>
          <a:p>
            <a:r>
              <a:rPr lang="en-US" dirty="0"/>
              <a:t>©2019 Trinity Health, All Rights Reserved</a:t>
            </a:r>
          </a:p>
        </p:txBody>
      </p:sp>
      <p:sp>
        <p:nvSpPr>
          <p:cNvPr id="13" name="Slide Number Placeholder 6"/>
          <p:cNvSpPr>
            <a:spLocks noGrp="1"/>
          </p:cNvSpPr>
          <p:nvPr>
            <p:ph type="sldNum" sz="quarter" idx="4"/>
          </p:nvPr>
        </p:nvSpPr>
        <p:spPr>
          <a:xfrm>
            <a:off x="8573392" y="4765188"/>
            <a:ext cx="406692" cy="273844"/>
          </a:xfrm>
          <a:prstGeom prst="rect">
            <a:avLst/>
          </a:prstGeom>
        </p:spPr>
        <p:txBody>
          <a:bodyPr vert="horz" lIns="91440" tIns="45720" rIns="0" bIns="45720" rtlCol="0" anchor="ctr"/>
          <a:lstStyle>
            <a:lvl1pPr algn="r">
              <a:defRPr sz="500">
                <a:solidFill>
                  <a:srgbClr val="404040"/>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81663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Green Breaker Page">
    <p:spTree>
      <p:nvGrpSpPr>
        <p:cNvPr id="1" name=""/>
        <p:cNvGrpSpPr/>
        <p:nvPr/>
      </p:nvGrpSpPr>
      <p:grpSpPr>
        <a:xfrm>
          <a:off x="0" y="0"/>
          <a:ext cx="0" cy="0"/>
          <a:chOff x="0" y="0"/>
          <a:chExt cx="0" cy="0"/>
        </a:xfrm>
      </p:grpSpPr>
      <p:pic>
        <p:nvPicPr>
          <p:cNvPr id="5" name="Picture 4" descr="Break Page Blu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156817"/>
          </a:xfrm>
          <a:prstGeom prst="rect">
            <a:avLst/>
          </a:prstGeom>
        </p:spPr>
      </p:pic>
      <p:sp>
        <p:nvSpPr>
          <p:cNvPr id="11" name="Title 1"/>
          <p:cNvSpPr>
            <a:spLocks noGrp="1"/>
          </p:cNvSpPr>
          <p:nvPr>
            <p:ph type="title"/>
          </p:nvPr>
        </p:nvSpPr>
        <p:spPr>
          <a:xfrm>
            <a:off x="602826" y="2130901"/>
            <a:ext cx="5907382" cy="1009604"/>
          </a:xfrm>
        </p:spPr>
        <p:txBody>
          <a:bodyPr anchor="t">
            <a:noAutofit/>
          </a:bodyPr>
          <a:lstStyle>
            <a:lvl1pPr>
              <a:lnSpc>
                <a:spcPts val="3500"/>
              </a:lnSpc>
              <a:defRPr sz="2800" b="1">
                <a:solidFill>
                  <a:schemeClr val="bg1"/>
                </a:solidFill>
              </a:defRPr>
            </a:lvl1pPr>
          </a:lstStyle>
          <a:p>
            <a:r>
              <a:rPr lang="en-US" dirty="0"/>
              <a:t>Click to edit Master title style</a:t>
            </a:r>
          </a:p>
        </p:txBody>
      </p:sp>
      <p:sp>
        <p:nvSpPr>
          <p:cNvPr id="7" name="Footer Placeholder 2"/>
          <p:cNvSpPr>
            <a:spLocks noGrp="1"/>
          </p:cNvSpPr>
          <p:nvPr>
            <p:ph type="ftr" sz="quarter" idx="3"/>
          </p:nvPr>
        </p:nvSpPr>
        <p:spPr>
          <a:xfrm>
            <a:off x="4874633" y="4787257"/>
            <a:ext cx="3835387" cy="186901"/>
          </a:xfrm>
          <a:prstGeom prst="rect">
            <a:avLst/>
          </a:prstGeom>
        </p:spPr>
        <p:txBody>
          <a:bodyPr/>
          <a:lstStyle>
            <a:lvl1pPr algn="r">
              <a:defRPr sz="500">
                <a:solidFill>
                  <a:schemeClr val="bg1"/>
                </a:solidFill>
              </a:defRPr>
            </a:lvl1pPr>
          </a:lstStyle>
          <a:p>
            <a:r>
              <a:rPr lang="en-US" dirty="0"/>
              <a:t>©2019 Trinity Health, All Rights Reserved</a:t>
            </a:r>
          </a:p>
        </p:txBody>
      </p:sp>
      <p:sp>
        <p:nvSpPr>
          <p:cNvPr id="10" name="Slide Number Placeholder 6"/>
          <p:cNvSpPr>
            <a:spLocks noGrp="1"/>
          </p:cNvSpPr>
          <p:nvPr>
            <p:ph type="sldNum" sz="quarter" idx="4"/>
          </p:nvPr>
        </p:nvSpPr>
        <p:spPr>
          <a:xfrm>
            <a:off x="8573392" y="4737213"/>
            <a:ext cx="406692" cy="273844"/>
          </a:xfrm>
          <a:prstGeom prst="rect">
            <a:avLst/>
          </a:prstGeom>
        </p:spPr>
        <p:txBody>
          <a:bodyPr vert="horz" lIns="91440" tIns="45720" rIns="0" bIns="45720" rtlCol="0" anchor="ctr"/>
          <a:lstStyle>
            <a:lvl1pPr algn="r">
              <a:defRPr sz="500">
                <a:solidFill>
                  <a:schemeClr val="bg1"/>
                </a:solidFill>
              </a:defRPr>
            </a:lvl1pPr>
          </a:lstStyle>
          <a:p>
            <a:fld id="{489F9553-C816-6842-8939-EE75ECF7EB2B}" type="slidenum">
              <a:rPr lang="en-US" smtClean="0"/>
              <a:pPr/>
              <a:t>‹#›</a:t>
            </a:fld>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0924" y="4666950"/>
            <a:ext cx="1096656" cy="337432"/>
          </a:xfrm>
          <a:prstGeom prst="rect">
            <a:avLst/>
          </a:prstGeom>
        </p:spPr>
      </p:pic>
    </p:spTree>
    <p:extLst>
      <p:ext uri="{BB962C8B-B14F-4D97-AF65-F5344CB8AC3E}">
        <p14:creationId xmlns:p14="http://schemas.microsoft.com/office/powerpoint/2010/main" val="852846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©2020 Trinity Health, All Rights Reserved</a:t>
            </a:r>
            <a:endParaRPr lang="en-US" dirty="0"/>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79" r:id="rId8"/>
    <p:sldLayoutId id="2147483680" r:id="rId9"/>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rinity-health.org/covid-19-resources/_assets/documents/clinical-guidance/colleague-guidance/colleague-cannot-tolerate-mask.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jpg"/><Relationship Id="rId1" Type="http://schemas.openxmlformats.org/officeDocument/2006/relationships/slideLayout" Target="../slideLayouts/slideLayout4.xml"/><Relationship Id="rId5" Type="http://schemas.openxmlformats.org/officeDocument/2006/relationships/hyperlink" Target="https://www.trinity-health.org/covid-19-resources/_assets/documents/clinical-guidance/personal-protective-equipment-(ppe)/ppe-guide-booklet.pdf" TargetMode="External"/><Relationship Id="rId4" Type="http://schemas.openxmlformats.org/officeDocument/2006/relationships/hyperlink" Target="https://www.cdc.gov/coronavirus/2019-ncov/prevent-getting-sick/diy-cloth-face-coverings.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myliferesource.com/mlro/mbLogon.aspx"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817889" y="3264545"/>
            <a:ext cx="3050947" cy="926494"/>
          </a:xfrm>
        </p:spPr>
        <p:txBody>
          <a:bodyPr/>
          <a:lstStyle/>
          <a:p>
            <a:pPr lvl="0"/>
            <a:r>
              <a:rPr lang="en-US" dirty="0"/>
              <a:t>Presenter’s Name Here</a:t>
            </a:r>
            <a:br>
              <a:rPr lang="en-US" dirty="0"/>
            </a:br>
            <a:r>
              <a:rPr lang="en-US" dirty="0"/>
              <a:t>Title Here</a:t>
            </a:r>
            <a:br>
              <a:rPr lang="en-US" dirty="0"/>
            </a:br>
            <a:r>
              <a:rPr lang="en-US" dirty="0"/>
              <a:t>Date Here</a:t>
            </a:r>
          </a:p>
        </p:txBody>
      </p:sp>
      <p:sp>
        <p:nvSpPr>
          <p:cNvPr id="13" name="Title 12"/>
          <p:cNvSpPr>
            <a:spLocks noGrp="1"/>
          </p:cNvSpPr>
          <p:nvPr>
            <p:ph type="ctrTitle"/>
          </p:nvPr>
        </p:nvSpPr>
        <p:spPr>
          <a:xfrm>
            <a:off x="817889" y="1819807"/>
            <a:ext cx="6809199" cy="752215"/>
          </a:xfrm>
        </p:spPr>
        <p:txBody>
          <a:bodyPr/>
          <a:lstStyle/>
          <a:p>
            <a:r>
              <a:rPr lang="en-US" dirty="0"/>
              <a:t>Safety Expectations and Guidelines for Colleagues in Offices</a:t>
            </a:r>
          </a:p>
        </p:txBody>
      </p:sp>
      <p:sp>
        <p:nvSpPr>
          <p:cNvPr id="24" name="Subtitle 23"/>
          <p:cNvSpPr>
            <a:spLocks noGrp="1"/>
          </p:cNvSpPr>
          <p:nvPr>
            <p:ph type="subTitle" idx="1"/>
          </p:nvPr>
        </p:nvSpPr>
        <p:spPr>
          <a:xfrm>
            <a:off x="820612" y="2653146"/>
            <a:ext cx="5755622" cy="475705"/>
          </a:xfrm>
        </p:spPr>
        <p:txBody>
          <a:bodyPr>
            <a:normAutofit lnSpcReduction="10000"/>
          </a:bodyPr>
          <a:lstStyle/>
          <a:p>
            <a:r>
              <a:rPr lang="en-US" dirty="0"/>
              <a:t>Subhead (if necessary)</a:t>
            </a:r>
          </a:p>
        </p:txBody>
      </p:sp>
    </p:spTree>
    <p:extLst>
      <p:ext uri="{BB962C8B-B14F-4D97-AF65-F5344CB8AC3E}">
        <p14:creationId xmlns:p14="http://schemas.microsoft.com/office/powerpoint/2010/main" val="311577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B2CAE6B-5EC8-45E7-BA3C-2532CCE82A3C}"/>
              </a:ext>
            </a:extLst>
          </p:cNvPr>
          <p:cNvGraphicFramePr>
            <a:graphicFrameLocks noGrp="1"/>
          </p:cNvGraphicFramePr>
          <p:nvPr>
            <p:ph sz="quarter" idx="12"/>
            <p:extLst>
              <p:ext uri="{D42A27DB-BD31-4B8C-83A1-F6EECF244321}">
                <p14:modId xmlns:p14="http://schemas.microsoft.com/office/powerpoint/2010/main" val="507302070"/>
              </p:ext>
            </p:extLst>
          </p:nvPr>
        </p:nvGraphicFramePr>
        <p:xfrm>
          <a:off x="269748" y="233916"/>
          <a:ext cx="8710335" cy="4481845"/>
        </p:xfrm>
        <a:graphic>
          <a:graphicData uri="http://schemas.openxmlformats.org/drawingml/2006/table">
            <a:tbl>
              <a:tblPr firstRow="1" firstCol="1" bandRow="1">
                <a:tableStyleId>{5C22544A-7EE6-4342-B048-85BDC9FD1C3A}</a:tableStyleId>
              </a:tblPr>
              <a:tblGrid>
                <a:gridCol w="3034568">
                  <a:extLst>
                    <a:ext uri="{9D8B030D-6E8A-4147-A177-3AD203B41FA5}">
                      <a16:colId xmlns:a16="http://schemas.microsoft.com/office/drawing/2014/main" val="4253014640"/>
                    </a:ext>
                  </a:extLst>
                </a:gridCol>
                <a:gridCol w="1313141">
                  <a:extLst>
                    <a:ext uri="{9D8B030D-6E8A-4147-A177-3AD203B41FA5}">
                      <a16:colId xmlns:a16="http://schemas.microsoft.com/office/drawing/2014/main" val="4198331990"/>
                    </a:ext>
                  </a:extLst>
                </a:gridCol>
                <a:gridCol w="4362626">
                  <a:extLst>
                    <a:ext uri="{9D8B030D-6E8A-4147-A177-3AD203B41FA5}">
                      <a16:colId xmlns:a16="http://schemas.microsoft.com/office/drawing/2014/main" val="2715617713"/>
                    </a:ext>
                  </a:extLst>
                </a:gridCol>
              </a:tblGrid>
              <a:tr h="345453">
                <a:tc>
                  <a:txBody>
                    <a:bodyPr/>
                    <a:lstStyle/>
                    <a:p>
                      <a:pPr marL="0" marR="0" algn="ctr">
                        <a:spcBef>
                          <a:spcPts val="0"/>
                        </a:spcBef>
                        <a:spcAft>
                          <a:spcPts val="0"/>
                        </a:spcAft>
                      </a:pPr>
                      <a:r>
                        <a:rPr lang="en-US" sz="1100">
                          <a:effectLst/>
                        </a:rPr>
                        <a:t>Situation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nchor="ctr"/>
                </a:tc>
                <a:tc>
                  <a:txBody>
                    <a:bodyPr/>
                    <a:lstStyle/>
                    <a:p>
                      <a:pPr marL="0" marR="0" algn="ctr">
                        <a:spcBef>
                          <a:spcPts val="0"/>
                        </a:spcBef>
                        <a:spcAft>
                          <a:spcPts val="0"/>
                        </a:spcAft>
                      </a:pPr>
                      <a:r>
                        <a:rPr lang="en-US" sz="1100">
                          <a:effectLst/>
                        </a:rPr>
                        <a:t>Face Covering Status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nchor="ctr"/>
                </a:tc>
                <a:tc>
                  <a:txBody>
                    <a:bodyPr/>
                    <a:lstStyle/>
                    <a:p>
                      <a:pPr marL="0" marR="0" algn="ctr">
                        <a:spcBef>
                          <a:spcPts val="0"/>
                        </a:spcBef>
                        <a:spcAft>
                          <a:spcPts val="0"/>
                        </a:spcAft>
                      </a:pPr>
                      <a:r>
                        <a:rPr lang="en-US" sz="1100">
                          <a:effectLst/>
                        </a:rPr>
                        <a:t>Comments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nchor="ctr"/>
                </a:tc>
                <a:extLst>
                  <a:ext uri="{0D108BD9-81ED-4DB2-BD59-A6C34878D82A}">
                    <a16:rowId xmlns:a16="http://schemas.microsoft.com/office/drawing/2014/main" val="1482683877"/>
                  </a:ext>
                </a:extLst>
              </a:tr>
              <a:tr h="489479">
                <a:tc>
                  <a:txBody>
                    <a:bodyPr/>
                    <a:lstStyle/>
                    <a:p>
                      <a:pPr marL="0" marR="0">
                        <a:spcBef>
                          <a:spcPts val="0"/>
                        </a:spcBef>
                        <a:spcAft>
                          <a:spcPts val="0"/>
                        </a:spcAft>
                      </a:pPr>
                      <a:r>
                        <a:rPr lang="en-US" sz="1100" dirty="0">
                          <a:effectLst/>
                        </a:rPr>
                        <a:t>Entering lobby of building</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dirty="0">
                          <a:effectLst/>
                        </a:rPr>
                        <a:t>Required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a:effectLst/>
                        </a:rPr>
                        <a:t>Required by state OSHA and state Health plans, regardless of whether physical distancing can be maintained.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1207693719"/>
                  </a:ext>
                </a:extLst>
              </a:tr>
              <a:tr h="652639">
                <a:tc>
                  <a:txBody>
                    <a:bodyPr/>
                    <a:lstStyle/>
                    <a:p>
                      <a:pPr marL="0" marR="0">
                        <a:spcBef>
                          <a:spcPts val="0"/>
                        </a:spcBef>
                        <a:spcAft>
                          <a:spcPts val="0"/>
                        </a:spcAft>
                      </a:pPr>
                      <a:r>
                        <a:rPr lang="en-US" sz="1100" dirty="0">
                          <a:effectLst/>
                        </a:rPr>
                        <a:t>Seated alone at my workstation (e.g. cubicle) and able to maintain 6-feet distance from others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lnSpc>
                          <a:spcPct val="107000"/>
                        </a:lnSpc>
                        <a:spcBef>
                          <a:spcPts val="0"/>
                        </a:spcBef>
                        <a:spcAft>
                          <a:spcPts val="1000"/>
                        </a:spcAft>
                      </a:pPr>
                      <a:r>
                        <a:rPr lang="en-US" sz="1100" dirty="0">
                          <a:effectLst/>
                        </a:rPr>
                        <a:t>Optional</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3282327981"/>
                  </a:ext>
                </a:extLst>
              </a:tr>
              <a:tr h="489479">
                <a:tc>
                  <a:txBody>
                    <a:bodyPr/>
                    <a:lstStyle/>
                    <a:p>
                      <a:pPr marL="0" marR="0">
                        <a:spcBef>
                          <a:spcPts val="0"/>
                        </a:spcBef>
                        <a:spcAft>
                          <a:spcPts val="0"/>
                        </a:spcAft>
                      </a:pPr>
                      <a:r>
                        <a:rPr lang="en-US" sz="1100">
                          <a:effectLst/>
                        </a:rPr>
                        <a:t>Alone in an enclosed workspace</a:t>
                      </a:r>
                      <a:endParaRPr lang="en-US" sz="1600">
                        <a:effectLst/>
                      </a:endParaRPr>
                    </a:p>
                    <a:p>
                      <a:pPr marL="0" marR="0">
                        <a:spcBef>
                          <a:spcPts val="0"/>
                        </a:spcBef>
                        <a:spcAft>
                          <a:spcPts val="0"/>
                        </a:spcAft>
                      </a:pPr>
                      <a:r>
                        <a:rPr lang="en-US" sz="1100">
                          <a:effectLst/>
                        </a:rPr>
                        <a:t>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lnSpc>
                          <a:spcPct val="107000"/>
                        </a:lnSpc>
                        <a:spcBef>
                          <a:spcPts val="0"/>
                        </a:spcBef>
                        <a:spcAft>
                          <a:spcPts val="0"/>
                        </a:spcAft>
                      </a:pPr>
                      <a:r>
                        <a:rPr lang="en-US" sz="1100" dirty="0">
                          <a:effectLst/>
                        </a:rPr>
                        <a:t>Optional</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dirty="0">
                          <a:effectLst/>
                        </a:rPr>
                        <a:t>If a second person enters the workspace, face covering must be worn.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2437342077"/>
                  </a:ext>
                </a:extLst>
              </a:tr>
              <a:tr h="518179">
                <a:tc>
                  <a:txBody>
                    <a:bodyPr/>
                    <a:lstStyle/>
                    <a:p>
                      <a:pPr marL="0" marR="0">
                        <a:spcBef>
                          <a:spcPts val="0"/>
                        </a:spcBef>
                        <a:spcAft>
                          <a:spcPts val="0"/>
                        </a:spcAft>
                      </a:pPr>
                      <a:r>
                        <a:rPr lang="en-US" sz="1100">
                          <a:effectLst/>
                        </a:rPr>
                        <a:t>Meeting in large conference room and able to maintain 6-feet distance from others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lnSpc>
                          <a:spcPct val="107000"/>
                        </a:lnSpc>
                        <a:spcBef>
                          <a:spcPts val="0"/>
                        </a:spcBef>
                        <a:spcAft>
                          <a:spcPts val="1000"/>
                        </a:spcAft>
                      </a:pPr>
                      <a:r>
                        <a:rPr lang="en-US" sz="1100" dirty="0">
                          <a:effectLst/>
                        </a:rPr>
                        <a:t>Required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dirty="0">
                          <a:effectLst/>
                        </a:rPr>
                        <a:t>Required due to state OSHA plans</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118939993"/>
                  </a:ext>
                </a:extLst>
              </a:tr>
              <a:tr h="489479">
                <a:tc>
                  <a:txBody>
                    <a:bodyPr/>
                    <a:lstStyle/>
                    <a:p>
                      <a:pPr marL="0" marR="0">
                        <a:spcBef>
                          <a:spcPts val="0"/>
                        </a:spcBef>
                        <a:spcAft>
                          <a:spcPts val="0"/>
                        </a:spcAft>
                      </a:pPr>
                      <a:r>
                        <a:rPr lang="en-US" sz="1100">
                          <a:effectLst/>
                        </a:rPr>
                        <a:t>Leaving workstation to go to kitchenette or other area shared by other colleagues  </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a:effectLst/>
                        </a:rPr>
                        <a:t>Required</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dirty="0">
                          <a:effectLst/>
                        </a:rPr>
                        <a:t>Applicable regulations require face covering in shared spaces, e.g., in-person meetings, in corridors, etc.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805269719"/>
                  </a:ext>
                </a:extLst>
              </a:tr>
              <a:tr h="518179">
                <a:tc>
                  <a:txBody>
                    <a:bodyPr/>
                    <a:lstStyle/>
                    <a:p>
                      <a:pPr marL="0" marR="0">
                        <a:spcBef>
                          <a:spcPts val="0"/>
                        </a:spcBef>
                        <a:spcAft>
                          <a:spcPts val="0"/>
                        </a:spcAft>
                      </a:pPr>
                      <a:r>
                        <a:rPr lang="en-US" sz="1100">
                          <a:effectLst/>
                        </a:rPr>
                        <a:t>Leaving workstation and going to cafeteria or shared space for lunch or break</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a:effectLst/>
                        </a:rPr>
                        <a:t>Required</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dirty="0">
                          <a:effectLst/>
                        </a:rPr>
                        <a:t>Required by state OSHA and state health plans, regardless of whether physical distancing can be maintained.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523527664"/>
                  </a:ext>
                </a:extLst>
              </a:tr>
              <a:tr h="489479">
                <a:tc>
                  <a:txBody>
                    <a:bodyPr/>
                    <a:lstStyle/>
                    <a:p>
                      <a:pPr marL="0" marR="0">
                        <a:spcBef>
                          <a:spcPts val="0"/>
                        </a:spcBef>
                        <a:spcAft>
                          <a:spcPts val="0"/>
                        </a:spcAft>
                      </a:pPr>
                      <a:r>
                        <a:rPr lang="en-US" sz="1100">
                          <a:effectLst/>
                        </a:rPr>
                        <a:t>Participating alone in a Webex or MS Teams meeting in an enclosed workspace</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a:effectLst/>
                        </a:rPr>
                        <a:t>Optional</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dirty="0">
                          <a:effectLst/>
                        </a:rPr>
                        <a:t> </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1690932341"/>
                  </a:ext>
                </a:extLst>
              </a:tr>
              <a:tr h="489479">
                <a:tc>
                  <a:txBody>
                    <a:bodyPr/>
                    <a:lstStyle/>
                    <a:p>
                      <a:pPr marL="0" marR="0">
                        <a:spcBef>
                          <a:spcPts val="0"/>
                        </a:spcBef>
                        <a:spcAft>
                          <a:spcPts val="0"/>
                        </a:spcAft>
                      </a:pPr>
                      <a:r>
                        <a:rPr lang="en-US" sz="1100">
                          <a:effectLst/>
                        </a:rPr>
                        <a:t>Riding elevator with others and not able to take the stairs</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a:effectLst/>
                        </a:rPr>
                        <a:t>Required</a:t>
                      </a:r>
                      <a:endParaRPr lang="en-US" sz="160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tc>
                  <a:txBody>
                    <a:bodyPr/>
                    <a:lstStyle/>
                    <a:p>
                      <a:pPr marL="0" marR="0">
                        <a:spcBef>
                          <a:spcPts val="0"/>
                        </a:spcBef>
                        <a:spcAft>
                          <a:spcPts val="0"/>
                        </a:spcAft>
                      </a:pPr>
                      <a:r>
                        <a:rPr lang="en-US" sz="1100" dirty="0">
                          <a:effectLst/>
                        </a:rPr>
                        <a:t>Required by state OSHA and state health plans, regardless of whether physical distancing can be maintained.</a:t>
                      </a:r>
                      <a:endParaRPr lang="en-US" sz="16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5869" marR="65869" marT="0" marB="0"/>
                </a:tc>
                <a:extLst>
                  <a:ext uri="{0D108BD9-81ED-4DB2-BD59-A6C34878D82A}">
                    <a16:rowId xmlns:a16="http://schemas.microsoft.com/office/drawing/2014/main" val="2603147623"/>
                  </a:ext>
                </a:extLst>
              </a:tr>
            </a:tbl>
          </a:graphicData>
        </a:graphic>
      </p:graphicFrame>
      <p:sp>
        <p:nvSpPr>
          <p:cNvPr id="4" name="Footer Placeholder 3">
            <a:extLst>
              <a:ext uri="{FF2B5EF4-FFF2-40B4-BE49-F238E27FC236}">
                <a16:creationId xmlns:a16="http://schemas.microsoft.com/office/drawing/2014/main" id="{F2D5B76A-AB96-490B-A088-1E8D093CB323}"/>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52516A81-2FA6-4889-A4BB-DC325F2A6F9A}"/>
              </a:ext>
            </a:extLst>
          </p:cNvPr>
          <p:cNvSpPr>
            <a:spLocks noGrp="1"/>
          </p:cNvSpPr>
          <p:nvPr>
            <p:ph type="sldNum" sz="quarter" idx="4"/>
          </p:nvPr>
        </p:nvSpPr>
        <p:spPr/>
        <p:txBody>
          <a:bodyPr/>
          <a:lstStyle/>
          <a:p>
            <a:fld id="{489F9553-C816-6842-8939-EE75ECF7EB2B}" type="slidenum">
              <a:rPr lang="en-US" smtClean="0"/>
              <a:pPr/>
              <a:t>10</a:t>
            </a:fld>
            <a:endParaRPr lang="en-US" dirty="0"/>
          </a:p>
        </p:txBody>
      </p:sp>
    </p:spTree>
    <p:extLst>
      <p:ext uri="{BB962C8B-B14F-4D97-AF65-F5344CB8AC3E}">
        <p14:creationId xmlns:p14="http://schemas.microsoft.com/office/powerpoint/2010/main" val="3840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CEAA93-0D87-4600-80DD-37BFAEDF6777}"/>
              </a:ext>
            </a:extLst>
          </p:cNvPr>
          <p:cNvSpPr>
            <a:spLocks noGrp="1"/>
          </p:cNvSpPr>
          <p:nvPr>
            <p:ph sz="quarter" idx="12"/>
          </p:nvPr>
        </p:nvSpPr>
        <p:spPr>
          <a:xfrm>
            <a:off x="343792" y="832363"/>
            <a:ext cx="6783571" cy="3704195"/>
          </a:xfrm>
        </p:spPr>
        <p:txBody>
          <a:bodyPr>
            <a:normAutofit fontScale="55000" lnSpcReduction="20000"/>
          </a:bodyPr>
          <a:lstStyle/>
          <a:p>
            <a:pPr marL="0" indent="0">
              <a:buNone/>
            </a:pPr>
            <a:r>
              <a:rPr lang="en-US" b="1" dirty="0"/>
              <a:t>Acceptable Face Coverings</a:t>
            </a:r>
            <a:endParaRPr lang="en-US" sz="2800" dirty="0"/>
          </a:p>
          <a:p>
            <a:pPr lvl="0"/>
            <a:r>
              <a:rPr lang="en-US" dirty="0"/>
              <a:t>A face covering will be provided during screening, as supplies allow. We cannot provide procedure masks to non-patient facing colleagues. </a:t>
            </a:r>
            <a:endParaRPr lang="en-US" sz="3600" dirty="0"/>
          </a:p>
          <a:p>
            <a:pPr lvl="0"/>
            <a:r>
              <a:rPr lang="en-US" dirty="0"/>
              <a:t>You may bring your own face covering that meets the following criteria:  </a:t>
            </a:r>
            <a:endParaRPr lang="en-US" sz="3600" dirty="0"/>
          </a:p>
          <a:p>
            <a:pPr lvl="1"/>
            <a:r>
              <a:rPr lang="en-US" dirty="0"/>
              <a:t>A </a:t>
            </a:r>
            <a:r>
              <a:rPr lang="en-US" u="sng" dirty="0"/>
              <a:t>clean</a:t>
            </a:r>
            <a:r>
              <a:rPr lang="en-US" dirty="0"/>
              <a:t>, reusable cloth face covering made of 100% cotton or other fabric recommended by the CDC. Colleague is responsible for cleaning the face covering and ensuring face coverings in use are clean. Face coverings must not have political or other references that may be offensive to others.</a:t>
            </a:r>
            <a:endParaRPr lang="en-US" sz="3600" dirty="0"/>
          </a:p>
          <a:p>
            <a:pPr lvl="1"/>
            <a:r>
              <a:rPr lang="en-US" dirty="0"/>
              <a:t>A disposable medical-grade procedure mask</a:t>
            </a:r>
            <a:endParaRPr lang="en-US" sz="3600" dirty="0"/>
          </a:p>
          <a:p>
            <a:pPr marL="0" indent="0">
              <a:buNone/>
            </a:pPr>
            <a:r>
              <a:rPr lang="en-US" b="1" dirty="0"/>
              <a:t>Gloves </a:t>
            </a:r>
            <a:endParaRPr lang="en-US" sz="2800" dirty="0"/>
          </a:p>
          <a:p>
            <a:pPr lvl="0"/>
            <a:r>
              <a:rPr lang="en-US" dirty="0"/>
              <a:t>Are not recommended or allowed unless your job responsibilities require gloves.</a:t>
            </a:r>
            <a:endParaRPr lang="en-US" sz="3600" dirty="0"/>
          </a:p>
          <a:p>
            <a:pPr lvl="0"/>
            <a:r>
              <a:rPr lang="en-US" dirty="0"/>
              <a:t>If gloves are required as PPE, Trinity Health will provide PPE. </a:t>
            </a:r>
          </a:p>
          <a:p>
            <a:pPr lvl="0"/>
            <a:endParaRPr lang="en-US" sz="3600" dirty="0"/>
          </a:p>
          <a:p>
            <a:pPr marL="0" indent="0">
              <a:buNone/>
            </a:pPr>
            <a:r>
              <a:rPr lang="en-US" sz="2500" dirty="0">
                <a:ea typeface="MS Mincho" panose="02020609040205080304" pitchFamily="49" charset="-128"/>
                <a:cs typeface="Times New Roman" panose="02020603050405020304" pitchFamily="18" charset="0"/>
              </a:rPr>
              <a:t>For colleagues with medical conditions that limit wearing of face protection, refer to the </a:t>
            </a:r>
            <a:r>
              <a:rPr lang="en-US" sz="2500" u="sng" dirty="0">
                <a:solidFill>
                  <a:srgbClr val="0000FF"/>
                </a:solidFill>
                <a:ea typeface="MS Mincho" panose="02020609040205080304" pitchFamily="49" charset="-128"/>
                <a:cs typeface="Times New Roman" panose="02020603050405020304" pitchFamily="18" charset="0"/>
                <a:hlinkClick r:id="rId2"/>
              </a:rPr>
              <a:t>Trinity Health COVID-19 Guidance – Colleague Cannot Tolerate Mask</a:t>
            </a:r>
            <a:r>
              <a:rPr lang="en-US" sz="2500" dirty="0">
                <a:ea typeface="MS Mincho" panose="02020609040205080304" pitchFamily="49" charset="-128"/>
                <a:cs typeface="Times New Roman" panose="02020603050405020304" pitchFamily="18" charset="0"/>
              </a:rPr>
              <a:t> document for additional information.</a:t>
            </a:r>
            <a:endParaRPr lang="en-US" sz="25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itle 2">
            <a:extLst>
              <a:ext uri="{FF2B5EF4-FFF2-40B4-BE49-F238E27FC236}">
                <a16:creationId xmlns:a16="http://schemas.microsoft.com/office/drawing/2014/main" id="{711861F5-A7E8-4FBC-A46B-5B9DDB832C84}"/>
              </a:ext>
            </a:extLst>
          </p:cNvPr>
          <p:cNvSpPr>
            <a:spLocks noGrp="1"/>
          </p:cNvSpPr>
          <p:nvPr>
            <p:ph type="title"/>
          </p:nvPr>
        </p:nvSpPr>
        <p:spPr>
          <a:xfrm>
            <a:off x="343792" y="184852"/>
            <a:ext cx="8229600" cy="498656"/>
          </a:xfrm>
        </p:spPr>
        <p:txBody>
          <a:bodyPr/>
          <a:lstStyle/>
          <a:p>
            <a:r>
              <a:rPr lang="en-US" dirty="0"/>
              <a:t>Face coverings and gloves </a:t>
            </a:r>
          </a:p>
        </p:txBody>
      </p:sp>
      <p:sp>
        <p:nvSpPr>
          <p:cNvPr id="4" name="Footer Placeholder 3">
            <a:extLst>
              <a:ext uri="{FF2B5EF4-FFF2-40B4-BE49-F238E27FC236}">
                <a16:creationId xmlns:a16="http://schemas.microsoft.com/office/drawing/2014/main" id="{E0FC742B-9CDD-4830-B546-31F1CE7469E4}"/>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D4716B80-34D5-40A2-B2C6-59674097B3FB}"/>
              </a:ext>
            </a:extLst>
          </p:cNvPr>
          <p:cNvSpPr>
            <a:spLocks noGrp="1"/>
          </p:cNvSpPr>
          <p:nvPr>
            <p:ph type="sldNum" sz="quarter" idx="4"/>
          </p:nvPr>
        </p:nvSpPr>
        <p:spPr/>
        <p:txBody>
          <a:bodyPr/>
          <a:lstStyle/>
          <a:p>
            <a:fld id="{489F9553-C816-6842-8939-EE75ECF7EB2B}" type="slidenum">
              <a:rPr lang="en-US" smtClean="0"/>
              <a:pPr/>
              <a:t>11</a:t>
            </a:fld>
            <a:endParaRPr lang="en-US" dirty="0"/>
          </a:p>
        </p:txBody>
      </p:sp>
      <p:pic>
        <p:nvPicPr>
          <p:cNvPr id="6" name="Picture 5">
            <a:extLst>
              <a:ext uri="{FF2B5EF4-FFF2-40B4-BE49-F238E27FC236}">
                <a16:creationId xmlns:a16="http://schemas.microsoft.com/office/drawing/2014/main" id="{273AC45A-FFBE-447C-9D3F-15F690AC132B}"/>
              </a:ext>
            </a:extLst>
          </p:cNvPr>
          <p:cNvPicPr/>
          <p:nvPr/>
        </p:nvPicPr>
        <p:blipFill>
          <a:blip r:embed="rId3"/>
          <a:stretch>
            <a:fillRect/>
          </a:stretch>
        </p:blipFill>
        <p:spPr>
          <a:xfrm>
            <a:off x="7176979" y="899263"/>
            <a:ext cx="1696644" cy="1612782"/>
          </a:xfrm>
          <a:prstGeom prst="rect">
            <a:avLst/>
          </a:prstGeom>
        </p:spPr>
      </p:pic>
    </p:spTree>
    <p:extLst>
      <p:ext uri="{BB962C8B-B14F-4D97-AF65-F5344CB8AC3E}">
        <p14:creationId xmlns:p14="http://schemas.microsoft.com/office/powerpoint/2010/main" val="216996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4F778B-A463-4377-99E5-898F40317760}"/>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10E5708B-387D-4338-91D2-513A01F5CCA0}"/>
              </a:ext>
            </a:extLst>
          </p:cNvPr>
          <p:cNvSpPr>
            <a:spLocks noGrp="1"/>
          </p:cNvSpPr>
          <p:nvPr>
            <p:ph type="sldNum" sz="quarter" idx="4"/>
          </p:nvPr>
        </p:nvSpPr>
        <p:spPr/>
        <p:txBody>
          <a:bodyPr/>
          <a:lstStyle/>
          <a:p>
            <a:fld id="{489F9553-C816-6842-8939-EE75ECF7EB2B}" type="slidenum">
              <a:rPr lang="en-US" smtClean="0"/>
              <a:pPr/>
              <a:t>12</a:t>
            </a:fld>
            <a:endParaRPr lang="en-US" dirty="0"/>
          </a:p>
        </p:txBody>
      </p:sp>
      <p:pic>
        <p:nvPicPr>
          <p:cNvPr id="6" name="Picture 5">
            <a:extLst>
              <a:ext uri="{FF2B5EF4-FFF2-40B4-BE49-F238E27FC236}">
                <a16:creationId xmlns:a16="http://schemas.microsoft.com/office/drawing/2014/main" id="{0456A046-F997-4FD5-810A-4CAC64537EE9}"/>
              </a:ext>
            </a:extLst>
          </p:cNvPr>
          <p:cNvPicPr/>
          <p:nvPr/>
        </p:nvPicPr>
        <p:blipFill>
          <a:blip r:embed="rId2"/>
          <a:stretch>
            <a:fillRect/>
          </a:stretch>
        </p:blipFill>
        <p:spPr>
          <a:xfrm>
            <a:off x="606053" y="293400"/>
            <a:ext cx="3137535" cy="4222115"/>
          </a:xfrm>
          <a:prstGeom prst="rect">
            <a:avLst/>
          </a:prstGeom>
        </p:spPr>
      </p:pic>
      <p:pic>
        <p:nvPicPr>
          <p:cNvPr id="9" name="Picture 8">
            <a:extLst>
              <a:ext uri="{FF2B5EF4-FFF2-40B4-BE49-F238E27FC236}">
                <a16:creationId xmlns:a16="http://schemas.microsoft.com/office/drawing/2014/main" id="{B63DE753-96F9-4D35-9BD0-0D9296962ED4}"/>
              </a:ext>
            </a:extLst>
          </p:cNvPr>
          <p:cNvPicPr/>
          <p:nvPr/>
        </p:nvPicPr>
        <p:blipFill>
          <a:blip r:embed="rId3"/>
          <a:stretch>
            <a:fillRect/>
          </a:stretch>
        </p:blipFill>
        <p:spPr>
          <a:xfrm>
            <a:off x="3743588" y="930970"/>
            <a:ext cx="2083054" cy="2109943"/>
          </a:xfrm>
          <a:prstGeom prst="rect">
            <a:avLst/>
          </a:prstGeom>
        </p:spPr>
      </p:pic>
      <p:sp>
        <p:nvSpPr>
          <p:cNvPr id="10" name="Rectangle 9">
            <a:extLst>
              <a:ext uri="{FF2B5EF4-FFF2-40B4-BE49-F238E27FC236}">
                <a16:creationId xmlns:a16="http://schemas.microsoft.com/office/drawing/2014/main" id="{1DF0F2EB-A6D3-4EF4-AD54-ED762ABAAD5F}"/>
              </a:ext>
            </a:extLst>
          </p:cNvPr>
          <p:cNvSpPr/>
          <p:nvPr/>
        </p:nvSpPr>
        <p:spPr>
          <a:xfrm>
            <a:off x="3887973" y="3833277"/>
            <a:ext cx="4572000" cy="682238"/>
          </a:xfrm>
          <a:prstGeom prst="rect">
            <a:avLst/>
          </a:prstGeom>
        </p:spPr>
        <p:txBody>
          <a:bodyPr>
            <a:spAutoFit/>
          </a:bodyPr>
          <a:lstStyle/>
          <a:p>
            <a:pPr>
              <a:spcAft>
                <a:spcPts val="1000"/>
              </a:spcAft>
            </a:pPr>
            <a:r>
              <a:rPr lang="en-US" sz="1000" dirty="0">
                <a:latin typeface="Arial" panose="020B0604020202020204" pitchFamily="34" charset="0"/>
                <a:ea typeface="MS Mincho" panose="02020609040205080304" pitchFamily="49" charset="-128"/>
                <a:cs typeface="Times New Roman" panose="02020603050405020304" pitchFamily="18" charset="0"/>
              </a:rPr>
              <a:t>Source: CDC // </a:t>
            </a:r>
            <a:r>
              <a:rPr lang="en-US" sz="1000" u="sng" dirty="0">
                <a:solidFill>
                  <a:srgbClr val="0000FF"/>
                </a:solidFill>
                <a:latin typeface="Arial" panose="020B0604020202020204" pitchFamily="34" charset="0"/>
                <a:ea typeface="MS Mincho" panose="02020609040205080304" pitchFamily="49" charset="-128"/>
                <a:cs typeface="Times New Roman" panose="02020603050405020304" pitchFamily="18" charset="0"/>
                <a:hlinkClick r:id="rId4"/>
              </a:rPr>
              <a:t>See more information on the CDC website</a:t>
            </a:r>
            <a:endParaRPr lang="en-US" sz="1000" dirty="0">
              <a:latin typeface="Cambria" panose="02040503050406030204" pitchFamily="18" charset="0"/>
              <a:ea typeface="MS Mincho" panose="02020609040205080304" pitchFamily="49" charset="-128"/>
              <a:cs typeface="Times New Roman" panose="02020603050405020304" pitchFamily="18" charset="0"/>
            </a:endParaRPr>
          </a:p>
          <a:p>
            <a:pPr>
              <a:spcAft>
                <a:spcPts val="1000"/>
              </a:spcAft>
            </a:pPr>
            <a:r>
              <a:rPr lang="en-US" sz="1000" u="sng" dirty="0">
                <a:solidFill>
                  <a:srgbClr val="0000FF"/>
                </a:solidFill>
                <a:latin typeface="Arial" panose="020B0604020202020204" pitchFamily="34" charset="0"/>
                <a:ea typeface="MS Mincho" panose="02020609040205080304" pitchFamily="49" charset="-128"/>
                <a:cs typeface="Times New Roman" panose="02020603050405020304" pitchFamily="18" charset="0"/>
                <a:hlinkClick r:id="rId5"/>
              </a:rPr>
              <a:t>See the Trinity Health Personal Protective Equipment Guide for additional mask information</a:t>
            </a:r>
            <a:endParaRPr lang="en-US" sz="1000" dirty="0">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5848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F02B3-BD3B-48F7-BC9A-74A3721B8C71}"/>
              </a:ext>
            </a:extLst>
          </p:cNvPr>
          <p:cNvSpPr>
            <a:spLocks noGrp="1"/>
          </p:cNvSpPr>
          <p:nvPr>
            <p:ph sz="quarter" idx="12"/>
          </p:nvPr>
        </p:nvSpPr>
        <p:spPr>
          <a:xfrm>
            <a:off x="393408" y="999054"/>
            <a:ext cx="6893439" cy="3601521"/>
          </a:xfrm>
        </p:spPr>
        <p:txBody>
          <a:bodyPr>
            <a:normAutofit fontScale="85000" lnSpcReduction="20000"/>
          </a:bodyPr>
          <a:lstStyle/>
          <a:p>
            <a:pPr lvl="0"/>
            <a:r>
              <a:rPr lang="en-US" dirty="0"/>
              <a:t>Practice good hand hygiene: </a:t>
            </a:r>
            <a:endParaRPr lang="en-US" sz="3600" dirty="0"/>
          </a:p>
          <a:p>
            <a:pPr lvl="1"/>
            <a:r>
              <a:rPr lang="en-US" dirty="0"/>
              <a:t>Use hand hygiene after removing your face covering</a:t>
            </a:r>
            <a:endParaRPr lang="en-US" sz="3600" dirty="0"/>
          </a:p>
          <a:p>
            <a:pPr lvl="1"/>
            <a:r>
              <a:rPr lang="en-US" dirty="0"/>
              <a:t>Avoid touching or rubbing eyes, nose, and mouth</a:t>
            </a:r>
            <a:endParaRPr lang="en-US" sz="3600" dirty="0"/>
          </a:p>
          <a:p>
            <a:pPr lvl="1"/>
            <a:r>
              <a:rPr lang="en-US" dirty="0"/>
              <a:t>Avoid handshaking, hugs, and fist bumps with others</a:t>
            </a:r>
            <a:endParaRPr lang="en-US" sz="3600" dirty="0"/>
          </a:p>
          <a:p>
            <a:pPr lvl="1"/>
            <a:r>
              <a:rPr lang="en-US" dirty="0"/>
              <a:t>Be mindful of what you touch, especially if you have touched surfaces that are touched </a:t>
            </a:r>
            <a:br>
              <a:rPr lang="en-US" dirty="0"/>
            </a:br>
            <a:r>
              <a:rPr lang="en-US" dirty="0"/>
              <a:t>frequently by colleagues, e.g., handrails, doorknobs, elevator buttons, copy machines, etc.</a:t>
            </a:r>
            <a:endParaRPr lang="en-US" sz="3600" dirty="0"/>
          </a:p>
          <a:p>
            <a:pPr lvl="1"/>
            <a:r>
              <a:rPr lang="en-US" dirty="0"/>
              <a:t>Always wash hands before and after eating, after using the restroom, etc.</a:t>
            </a:r>
            <a:endParaRPr lang="en-US" sz="3600" dirty="0"/>
          </a:p>
          <a:p>
            <a:pPr lvl="1"/>
            <a:r>
              <a:rPr lang="en-US" dirty="0"/>
              <a:t>Use paper towel to turn off restroom faucets, opening restroom door</a:t>
            </a:r>
            <a:endParaRPr lang="en-US" sz="3600" dirty="0"/>
          </a:p>
          <a:p>
            <a:endParaRPr lang="en-US" dirty="0"/>
          </a:p>
        </p:txBody>
      </p:sp>
      <p:sp>
        <p:nvSpPr>
          <p:cNvPr id="3" name="Title 2">
            <a:extLst>
              <a:ext uri="{FF2B5EF4-FFF2-40B4-BE49-F238E27FC236}">
                <a16:creationId xmlns:a16="http://schemas.microsoft.com/office/drawing/2014/main" id="{4283BB07-F65B-4680-8E92-321041D5C949}"/>
              </a:ext>
            </a:extLst>
          </p:cNvPr>
          <p:cNvSpPr>
            <a:spLocks noGrp="1"/>
          </p:cNvSpPr>
          <p:nvPr>
            <p:ph type="title"/>
          </p:nvPr>
        </p:nvSpPr>
        <p:spPr/>
        <p:txBody>
          <a:bodyPr/>
          <a:lstStyle/>
          <a:p>
            <a:r>
              <a:rPr lang="en-US" dirty="0"/>
              <a:t>Hand Hygiene </a:t>
            </a:r>
          </a:p>
        </p:txBody>
      </p:sp>
      <p:sp>
        <p:nvSpPr>
          <p:cNvPr id="4" name="Footer Placeholder 3">
            <a:extLst>
              <a:ext uri="{FF2B5EF4-FFF2-40B4-BE49-F238E27FC236}">
                <a16:creationId xmlns:a16="http://schemas.microsoft.com/office/drawing/2014/main" id="{765E96CF-1FD1-4FCE-AC95-B9156856EB69}"/>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44864E48-BBEC-4437-BE38-3A52E7237442}"/>
              </a:ext>
            </a:extLst>
          </p:cNvPr>
          <p:cNvSpPr>
            <a:spLocks noGrp="1"/>
          </p:cNvSpPr>
          <p:nvPr>
            <p:ph type="sldNum" sz="quarter" idx="4"/>
          </p:nvPr>
        </p:nvSpPr>
        <p:spPr/>
        <p:txBody>
          <a:bodyPr/>
          <a:lstStyle/>
          <a:p>
            <a:fld id="{489F9553-C816-6842-8939-EE75ECF7EB2B}" type="slidenum">
              <a:rPr lang="en-US" smtClean="0"/>
              <a:pPr/>
              <a:t>13</a:t>
            </a:fld>
            <a:endParaRPr lang="en-US" dirty="0"/>
          </a:p>
        </p:txBody>
      </p:sp>
      <p:pic>
        <p:nvPicPr>
          <p:cNvPr id="6" name="Picture 5">
            <a:extLst>
              <a:ext uri="{FF2B5EF4-FFF2-40B4-BE49-F238E27FC236}">
                <a16:creationId xmlns:a16="http://schemas.microsoft.com/office/drawing/2014/main" id="{8CB3B466-370B-4F1B-B322-CD1F0A1641AA}"/>
              </a:ext>
            </a:extLst>
          </p:cNvPr>
          <p:cNvPicPr/>
          <p:nvPr/>
        </p:nvPicPr>
        <p:blipFill>
          <a:blip r:embed="rId2"/>
          <a:stretch>
            <a:fillRect/>
          </a:stretch>
        </p:blipFill>
        <p:spPr>
          <a:xfrm>
            <a:off x="7286847" y="1126090"/>
            <a:ext cx="1489891" cy="1532049"/>
          </a:xfrm>
          <a:prstGeom prst="rect">
            <a:avLst/>
          </a:prstGeom>
        </p:spPr>
      </p:pic>
    </p:spTree>
    <p:extLst>
      <p:ext uri="{BB962C8B-B14F-4D97-AF65-F5344CB8AC3E}">
        <p14:creationId xmlns:p14="http://schemas.microsoft.com/office/powerpoint/2010/main" val="34620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40145E-8E4D-4544-B633-175373B532C6}"/>
              </a:ext>
            </a:extLst>
          </p:cNvPr>
          <p:cNvSpPr>
            <a:spLocks noGrp="1"/>
          </p:cNvSpPr>
          <p:nvPr>
            <p:ph sz="quarter" idx="12"/>
          </p:nvPr>
        </p:nvSpPr>
        <p:spPr/>
        <p:txBody>
          <a:bodyPr/>
          <a:lstStyle/>
          <a:p>
            <a:pPr lvl="0"/>
            <a:r>
              <a:rPr lang="en-US" dirty="0">
                <a:latin typeface="+mj-lt"/>
              </a:rPr>
              <a:t>Follow one of these hand hygiene methods: </a:t>
            </a:r>
            <a:endParaRPr lang="en-US" sz="3600" dirty="0">
              <a:latin typeface="+mj-lt"/>
            </a:endParaRPr>
          </a:p>
          <a:p>
            <a:pPr lvl="1"/>
            <a:r>
              <a:rPr lang="en-US" dirty="0">
                <a:latin typeface="+mj-lt"/>
              </a:rPr>
              <a:t>Wash hands with soap and water for at least 20 seconds </a:t>
            </a:r>
            <a:endParaRPr lang="en-US" sz="3600" dirty="0">
              <a:latin typeface="+mj-lt"/>
            </a:endParaRPr>
          </a:p>
          <a:p>
            <a:pPr lvl="1"/>
            <a:r>
              <a:rPr lang="en-US" dirty="0">
                <a:latin typeface="+mj-lt"/>
              </a:rPr>
              <a:t>Use hand sanitizer with at least 60% alcohol and rub onto hands until the sanitizer dries (preferred method)</a:t>
            </a:r>
            <a:endParaRPr lang="en-US" sz="3600" dirty="0">
              <a:latin typeface="+mj-lt"/>
            </a:endParaRPr>
          </a:p>
          <a:p>
            <a:pPr lvl="3"/>
            <a:r>
              <a:rPr lang="en-US" dirty="0">
                <a:latin typeface="+mj-lt"/>
              </a:rPr>
              <a:t>If you bring your own hand sanitizer into the building, it must be listed in the </a:t>
            </a:r>
            <a:r>
              <a:rPr lang="en-US" dirty="0" err="1">
                <a:latin typeface="+mj-lt"/>
              </a:rPr>
              <a:t>MSDSOnline</a:t>
            </a:r>
            <a:r>
              <a:rPr lang="en-US" dirty="0">
                <a:latin typeface="+mj-lt"/>
              </a:rPr>
              <a:t> database for Trinity Health and a Safety Data Sheet (SDS) must be available through the </a:t>
            </a:r>
            <a:r>
              <a:rPr lang="en-US" dirty="0" err="1">
                <a:latin typeface="+mj-lt"/>
              </a:rPr>
              <a:t>MSDSOnline</a:t>
            </a:r>
            <a:r>
              <a:rPr lang="en-US" dirty="0">
                <a:latin typeface="+mj-lt"/>
              </a:rPr>
              <a:t> database. See the guide for more information. </a:t>
            </a:r>
          </a:p>
        </p:txBody>
      </p:sp>
      <p:sp>
        <p:nvSpPr>
          <p:cNvPr id="3" name="Title 2">
            <a:extLst>
              <a:ext uri="{FF2B5EF4-FFF2-40B4-BE49-F238E27FC236}">
                <a16:creationId xmlns:a16="http://schemas.microsoft.com/office/drawing/2014/main" id="{D43D8706-509C-433B-9141-A136F2C63201}"/>
              </a:ext>
            </a:extLst>
          </p:cNvPr>
          <p:cNvSpPr>
            <a:spLocks noGrp="1"/>
          </p:cNvSpPr>
          <p:nvPr>
            <p:ph type="title"/>
          </p:nvPr>
        </p:nvSpPr>
        <p:spPr/>
        <p:txBody>
          <a:bodyPr/>
          <a:lstStyle/>
          <a:p>
            <a:r>
              <a:rPr lang="en-US" sz="3200" dirty="0"/>
              <a:t>Hand hygiene methods </a:t>
            </a:r>
            <a:endParaRPr lang="en-US" dirty="0"/>
          </a:p>
        </p:txBody>
      </p:sp>
      <p:sp>
        <p:nvSpPr>
          <p:cNvPr id="4" name="Footer Placeholder 3">
            <a:extLst>
              <a:ext uri="{FF2B5EF4-FFF2-40B4-BE49-F238E27FC236}">
                <a16:creationId xmlns:a16="http://schemas.microsoft.com/office/drawing/2014/main" id="{293926E1-5EDA-4F8A-B637-923C1B5E7D2F}"/>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BE80CAE0-A121-41D9-9220-12B798020579}"/>
              </a:ext>
            </a:extLst>
          </p:cNvPr>
          <p:cNvSpPr>
            <a:spLocks noGrp="1"/>
          </p:cNvSpPr>
          <p:nvPr>
            <p:ph type="sldNum" sz="quarter" idx="4"/>
          </p:nvPr>
        </p:nvSpPr>
        <p:spPr/>
        <p:txBody>
          <a:bodyPr/>
          <a:lstStyle/>
          <a:p>
            <a:fld id="{489F9553-C816-6842-8939-EE75ECF7EB2B}" type="slidenum">
              <a:rPr lang="en-US" smtClean="0"/>
              <a:pPr/>
              <a:t>14</a:t>
            </a:fld>
            <a:endParaRPr lang="en-US" dirty="0"/>
          </a:p>
        </p:txBody>
      </p:sp>
    </p:spTree>
    <p:extLst>
      <p:ext uri="{BB962C8B-B14F-4D97-AF65-F5344CB8AC3E}">
        <p14:creationId xmlns:p14="http://schemas.microsoft.com/office/powerpoint/2010/main" val="164178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C142A3-719D-4AD0-9C89-F078F687D08B}"/>
              </a:ext>
            </a:extLst>
          </p:cNvPr>
          <p:cNvSpPr>
            <a:spLocks noGrp="1"/>
          </p:cNvSpPr>
          <p:nvPr>
            <p:ph type="title"/>
          </p:nvPr>
        </p:nvSpPr>
        <p:spPr>
          <a:xfrm>
            <a:off x="265818" y="396610"/>
            <a:ext cx="8229600" cy="498656"/>
          </a:xfrm>
        </p:spPr>
        <p:txBody>
          <a:bodyPr/>
          <a:lstStyle/>
          <a:p>
            <a:r>
              <a:rPr lang="en-US" dirty="0"/>
              <a:t>Physical-Distancing Practices</a:t>
            </a:r>
          </a:p>
        </p:txBody>
      </p:sp>
      <p:sp>
        <p:nvSpPr>
          <p:cNvPr id="4" name="Footer Placeholder 3">
            <a:extLst>
              <a:ext uri="{FF2B5EF4-FFF2-40B4-BE49-F238E27FC236}">
                <a16:creationId xmlns:a16="http://schemas.microsoft.com/office/drawing/2014/main" id="{DDEFF7DD-FD0D-4041-9E23-2F4F835220A0}"/>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BFFAD4B7-B37D-4278-82E6-D401231855B3}"/>
              </a:ext>
            </a:extLst>
          </p:cNvPr>
          <p:cNvSpPr>
            <a:spLocks noGrp="1"/>
          </p:cNvSpPr>
          <p:nvPr>
            <p:ph type="sldNum" sz="quarter" idx="4"/>
          </p:nvPr>
        </p:nvSpPr>
        <p:spPr/>
        <p:txBody>
          <a:bodyPr/>
          <a:lstStyle/>
          <a:p>
            <a:fld id="{489F9553-C816-6842-8939-EE75ECF7EB2B}" type="slidenum">
              <a:rPr lang="en-US" smtClean="0"/>
              <a:pPr/>
              <a:t>15</a:t>
            </a:fld>
            <a:endParaRPr lang="en-US" dirty="0"/>
          </a:p>
        </p:txBody>
      </p:sp>
      <p:sp>
        <p:nvSpPr>
          <p:cNvPr id="6" name="Text Box 2">
            <a:extLst>
              <a:ext uri="{FF2B5EF4-FFF2-40B4-BE49-F238E27FC236}">
                <a16:creationId xmlns:a16="http://schemas.microsoft.com/office/drawing/2014/main" id="{F188192D-B15E-4072-8011-FDD39123F390}"/>
              </a:ext>
            </a:extLst>
          </p:cNvPr>
          <p:cNvSpPr txBox="1">
            <a:spLocks noChangeArrowheads="1"/>
          </p:cNvSpPr>
          <p:nvPr/>
        </p:nvSpPr>
        <p:spPr bwMode="auto">
          <a:xfrm>
            <a:off x="225236" y="1123174"/>
            <a:ext cx="6740714" cy="2576955"/>
          </a:xfrm>
          <a:prstGeom prst="rect">
            <a:avLst/>
          </a:prstGeom>
          <a:solidFill>
            <a:srgbClr val="AC3A64"/>
          </a:solidFill>
          <a:ln>
            <a:solidFill>
              <a:schemeClr val="bg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ctr" anchorCtr="0">
            <a:noAutofit/>
          </a:bodyPr>
          <a:lstStyle/>
          <a:p>
            <a:pPr marL="0" marR="0" algn="ctr">
              <a:spcBef>
                <a:spcPts val="0"/>
              </a:spcBef>
              <a:spcAft>
                <a:spcPts val="1000"/>
              </a:spcAft>
            </a:pPr>
            <a:r>
              <a:rPr lang="en-US" sz="3200" b="1" dirty="0">
                <a:solidFill>
                  <a:srgbClr val="FFFFFF"/>
                </a:solidFill>
                <a:effectLst/>
                <a:latin typeface="Arial" panose="020B0604020202020204" pitchFamily="34" charset="0"/>
                <a:ea typeface="MS Mincho" panose="02020609040205080304" pitchFamily="49" charset="-128"/>
                <a:cs typeface="Times New Roman" panose="02020603050405020304" pitchFamily="18" charset="0"/>
              </a:rPr>
              <a:t>It is important that you continuously strive to put six feet of physical distance between yourself and other people.</a:t>
            </a:r>
            <a:endParaRPr lang="en-US" sz="3200" dirty="0">
              <a:effectLst/>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4120A782-5AFB-4A77-AA6D-56437F2DD1BE}"/>
              </a:ext>
            </a:extLst>
          </p:cNvPr>
          <p:cNvPicPr/>
          <p:nvPr/>
        </p:nvPicPr>
        <p:blipFill>
          <a:blip r:embed="rId2"/>
          <a:stretch>
            <a:fillRect/>
          </a:stretch>
        </p:blipFill>
        <p:spPr>
          <a:xfrm>
            <a:off x="7034814" y="1486386"/>
            <a:ext cx="1675204" cy="1563122"/>
          </a:xfrm>
          <a:prstGeom prst="rect">
            <a:avLst/>
          </a:prstGeom>
        </p:spPr>
      </p:pic>
    </p:spTree>
    <p:extLst>
      <p:ext uri="{BB962C8B-B14F-4D97-AF65-F5344CB8AC3E}">
        <p14:creationId xmlns:p14="http://schemas.microsoft.com/office/powerpoint/2010/main" val="238827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98FF3F-5EE9-42BF-B83D-815DE66E7A5D}"/>
              </a:ext>
            </a:extLst>
          </p:cNvPr>
          <p:cNvSpPr>
            <a:spLocks noGrp="1"/>
          </p:cNvSpPr>
          <p:nvPr>
            <p:ph sz="quarter" idx="12"/>
          </p:nvPr>
        </p:nvSpPr>
        <p:spPr>
          <a:xfrm>
            <a:off x="393408" y="633445"/>
            <a:ext cx="8523764" cy="3562872"/>
          </a:xfrm>
        </p:spPr>
        <p:txBody>
          <a:bodyPr>
            <a:noAutofit/>
          </a:bodyPr>
          <a:lstStyle/>
          <a:p>
            <a:pPr marL="0" indent="0">
              <a:buNone/>
            </a:pPr>
            <a:r>
              <a:rPr lang="en-US" sz="1200" b="1" dirty="0"/>
              <a:t>Stairwells, Elevators and Corridors</a:t>
            </a:r>
          </a:p>
          <a:p>
            <a:pPr lvl="1"/>
            <a:r>
              <a:rPr lang="en-US" sz="1200" dirty="0"/>
              <a:t>If possible, take the stairs instead of the elevator.</a:t>
            </a:r>
          </a:p>
          <a:p>
            <a:pPr lvl="1"/>
            <a:r>
              <a:rPr lang="en-US" sz="1200" dirty="0"/>
              <a:t>Some stairwells may be designated to single direction (Up Only or Down Only). </a:t>
            </a:r>
          </a:p>
          <a:p>
            <a:pPr lvl="1"/>
            <a:r>
              <a:rPr lang="en-US" sz="1200" dirty="0"/>
              <a:t>Follow all posted directional signs. In the case of building evacuation, either due to a routine life safety drill or actual emergency, all stairwells will be used for exiting.</a:t>
            </a:r>
          </a:p>
          <a:p>
            <a:pPr lvl="1"/>
            <a:r>
              <a:rPr lang="en-US" sz="1200" dirty="0"/>
              <a:t>While taking the stairs, maintain six feet of physical distance from the person in front of you. </a:t>
            </a:r>
          </a:p>
          <a:p>
            <a:pPr marL="0" indent="0">
              <a:buNone/>
            </a:pPr>
            <a:r>
              <a:rPr lang="en-US" sz="1200" b="1" dirty="0"/>
              <a:t>Do not congregate on the stairs or the landings. </a:t>
            </a:r>
          </a:p>
          <a:p>
            <a:pPr lvl="1"/>
            <a:r>
              <a:rPr lang="en-US" sz="1200" dirty="0"/>
              <a:t>Elevator occupant capacity will vary based on the size of the cab. </a:t>
            </a:r>
          </a:p>
          <a:p>
            <a:pPr lvl="1"/>
            <a:r>
              <a:rPr lang="en-US" sz="1200" dirty="0"/>
              <a:t>Follow all posted physical distancing signage in the elevator lobby and elevator cab.</a:t>
            </a:r>
          </a:p>
          <a:p>
            <a:pPr lvl="1"/>
            <a:r>
              <a:rPr lang="en-US" sz="1200" dirty="0"/>
              <a:t>Some corridors may be designated as single direction. Follow all posted directional signs. </a:t>
            </a:r>
          </a:p>
          <a:p>
            <a:pPr lvl="1"/>
            <a:r>
              <a:rPr lang="en-US" sz="1200" dirty="0"/>
              <a:t>In the case of building evacuation, either due to a routine life safety drill or actual emergency, all corridors will be used for exiting.</a:t>
            </a:r>
          </a:p>
          <a:p>
            <a:pPr lvl="1"/>
            <a:r>
              <a:rPr lang="en-US" sz="1200" dirty="0"/>
              <a:t>While using corridors, both single direction and dual direction, strive to maintain 6 feet of physical distance from other people.  </a:t>
            </a:r>
          </a:p>
          <a:p>
            <a:pPr lvl="1"/>
            <a:r>
              <a:rPr lang="en-US" sz="1200" dirty="0"/>
              <a:t>Follow face covering requirements as described in the face coverings section above. </a:t>
            </a:r>
          </a:p>
          <a:p>
            <a:pPr lvl="1"/>
            <a:r>
              <a:rPr lang="en-US" sz="1200" dirty="0"/>
              <a:t>Complete hand hygiene after using the stairwell, elevator or corridor, using the available hand sanitizer dispensers or soap and water.</a:t>
            </a:r>
          </a:p>
        </p:txBody>
      </p:sp>
      <p:sp>
        <p:nvSpPr>
          <p:cNvPr id="3" name="Title 2">
            <a:extLst>
              <a:ext uri="{FF2B5EF4-FFF2-40B4-BE49-F238E27FC236}">
                <a16:creationId xmlns:a16="http://schemas.microsoft.com/office/drawing/2014/main" id="{BE2A5445-CF7D-4C6F-B74B-0E3E03F83635}"/>
              </a:ext>
            </a:extLst>
          </p:cNvPr>
          <p:cNvSpPr>
            <a:spLocks noGrp="1"/>
          </p:cNvSpPr>
          <p:nvPr>
            <p:ph type="title"/>
          </p:nvPr>
        </p:nvSpPr>
        <p:spPr>
          <a:xfrm>
            <a:off x="343792" y="135194"/>
            <a:ext cx="8229600" cy="498656"/>
          </a:xfrm>
        </p:spPr>
        <p:txBody>
          <a:bodyPr/>
          <a:lstStyle/>
          <a:p>
            <a:r>
              <a:rPr lang="en-US" dirty="0"/>
              <a:t>Physical-Distancing Practices</a:t>
            </a:r>
          </a:p>
        </p:txBody>
      </p:sp>
      <p:sp>
        <p:nvSpPr>
          <p:cNvPr id="4" name="Footer Placeholder 3">
            <a:extLst>
              <a:ext uri="{FF2B5EF4-FFF2-40B4-BE49-F238E27FC236}">
                <a16:creationId xmlns:a16="http://schemas.microsoft.com/office/drawing/2014/main" id="{877A4A68-E9E9-4735-9B6D-E66B2B756678}"/>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CB352967-2FD7-4BCE-9FBF-2B23847F5019}"/>
              </a:ext>
            </a:extLst>
          </p:cNvPr>
          <p:cNvSpPr>
            <a:spLocks noGrp="1"/>
          </p:cNvSpPr>
          <p:nvPr>
            <p:ph type="sldNum" sz="quarter" idx="4"/>
          </p:nvPr>
        </p:nvSpPr>
        <p:spPr/>
        <p:txBody>
          <a:bodyPr/>
          <a:lstStyle/>
          <a:p>
            <a:fld id="{489F9553-C816-6842-8939-EE75ECF7EB2B}" type="slidenum">
              <a:rPr lang="en-US" smtClean="0"/>
              <a:pPr/>
              <a:t>16</a:t>
            </a:fld>
            <a:endParaRPr lang="en-US" dirty="0"/>
          </a:p>
        </p:txBody>
      </p:sp>
    </p:spTree>
    <p:extLst>
      <p:ext uri="{BB962C8B-B14F-4D97-AF65-F5344CB8AC3E}">
        <p14:creationId xmlns:p14="http://schemas.microsoft.com/office/powerpoint/2010/main" val="109515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63A4FF-A444-42EB-93A7-2FB0E1F2DC56}"/>
              </a:ext>
            </a:extLst>
          </p:cNvPr>
          <p:cNvSpPr>
            <a:spLocks noGrp="1"/>
          </p:cNvSpPr>
          <p:nvPr>
            <p:ph sz="quarter" idx="12"/>
          </p:nvPr>
        </p:nvSpPr>
        <p:spPr/>
        <p:txBody>
          <a:bodyPr>
            <a:normAutofit fontScale="55000" lnSpcReduction="20000"/>
          </a:bodyPr>
          <a:lstStyle/>
          <a:p>
            <a:pPr lvl="0"/>
            <a:r>
              <a:rPr lang="en-US" dirty="0"/>
              <a:t>Meeting &amp; Common Areas </a:t>
            </a:r>
            <a:endParaRPr lang="en-US" sz="3600" dirty="0"/>
          </a:p>
          <a:p>
            <a:pPr lvl="1"/>
            <a:r>
              <a:rPr lang="en-US" dirty="0"/>
              <a:t>Even while in the office, use virtual meetings to limit in-person meetings. </a:t>
            </a:r>
            <a:endParaRPr lang="en-US" sz="3600" dirty="0"/>
          </a:p>
          <a:p>
            <a:pPr lvl="1"/>
            <a:r>
              <a:rPr lang="en-US" dirty="0"/>
              <a:t>If in-person meetings must take place, limit invitees to no more than ten people while still maintaining </a:t>
            </a:r>
            <a:br>
              <a:rPr lang="en-US" dirty="0"/>
            </a:br>
            <a:r>
              <a:rPr lang="en-US" dirty="0"/>
              <a:t>the six-foot physical distance between people. Small conference rooms and enclaves may be limited to single occupancy.</a:t>
            </a:r>
            <a:endParaRPr lang="en-US" sz="3600" dirty="0"/>
          </a:p>
          <a:p>
            <a:pPr lvl="1"/>
            <a:r>
              <a:rPr lang="en-US" dirty="0"/>
              <a:t>Maintain six feet between colleagues in cafeterias, kitchenettes, collaboration spaces and other areas. </a:t>
            </a:r>
            <a:endParaRPr lang="en-US" sz="3600" dirty="0"/>
          </a:p>
          <a:p>
            <a:pPr lvl="1"/>
            <a:r>
              <a:rPr lang="en-US" dirty="0"/>
              <a:t>Face coverings must be worn in all public or shared spaces, including meeting rooms, even when physical distancing can be achieved. </a:t>
            </a:r>
            <a:endParaRPr lang="en-US" sz="3600" dirty="0"/>
          </a:p>
          <a:p>
            <a:pPr lvl="0"/>
            <a:r>
              <a:rPr lang="en-US" dirty="0"/>
              <a:t>Offices and Workstations</a:t>
            </a:r>
            <a:endParaRPr lang="en-US" sz="3600" dirty="0"/>
          </a:p>
          <a:p>
            <a:pPr lvl="1"/>
            <a:r>
              <a:rPr lang="en-US" dirty="0"/>
              <a:t>Department offices and workstations will remain in the layout configuration.  </a:t>
            </a:r>
            <a:endParaRPr lang="en-US" sz="3600" dirty="0"/>
          </a:p>
          <a:p>
            <a:pPr lvl="1"/>
            <a:r>
              <a:rPr lang="en-US" dirty="0"/>
              <a:t>Shared offices and workstations will be used as single occupancy.  </a:t>
            </a:r>
            <a:endParaRPr lang="en-US" sz="3600" dirty="0"/>
          </a:p>
          <a:p>
            <a:pPr lvl="1"/>
            <a:r>
              <a:rPr lang="en-US" dirty="0"/>
              <a:t>To achieve physical distancing in open work environments, some colleagues will be assigned new workstations. Other workstations will be block or labeled “not for use.” The reason for this is to maintain 6 feet of physical distancing between colleagues while at their assigned station</a:t>
            </a:r>
            <a:r>
              <a:rPr lang="en-US" sz="3200" dirty="0"/>
              <a:t>.  </a:t>
            </a:r>
            <a:endParaRPr lang="en-US" sz="3600" dirty="0"/>
          </a:p>
          <a:p>
            <a:endParaRPr lang="en-US" dirty="0"/>
          </a:p>
        </p:txBody>
      </p:sp>
      <p:sp>
        <p:nvSpPr>
          <p:cNvPr id="3" name="Title 2">
            <a:extLst>
              <a:ext uri="{FF2B5EF4-FFF2-40B4-BE49-F238E27FC236}">
                <a16:creationId xmlns:a16="http://schemas.microsoft.com/office/drawing/2014/main" id="{B79DB7E8-7C6E-4631-82C3-3262D7A11EF4}"/>
              </a:ext>
            </a:extLst>
          </p:cNvPr>
          <p:cNvSpPr>
            <a:spLocks noGrp="1"/>
          </p:cNvSpPr>
          <p:nvPr>
            <p:ph type="title"/>
          </p:nvPr>
        </p:nvSpPr>
        <p:spPr/>
        <p:txBody>
          <a:bodyPr/>
          <a:lstStyle/>
          <a:p>
            <a:r>
              <a:rPr lang="en-US" dirty="0"/>
              <a:t>Physical-Distancing Practices</a:t>
            </a:r>
          </a:p>
        </p:txBody>
      </p:sp>
      <p:sp>
        <p:nvSpPr>
          <p:cNvPr id="4" name="Footer Placeholder 3">
            <a:extLst>
              <a:ext uri="{FF2B5EF4-FFF2-40B4-BE49-F238E27FC236}">
                <a16:creationId xmlns:a16="http://schemas.microsoft.com/office/drawing/2014/main" id="{9A249814-95F0-4E6F-890F-7759DF21E67A}"/>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D2A5DFEE-B53F-486B-BC45-62A5E4118B2F}"/>
              </a:ext>
            </a:extLst>
          </p:cNvPr>
          <p:cNvSpPr>
            <a:spLocks noGrp="1"/>
          </p:cNvSpPr>
          <p:nvPr>
            <p:ph type="sldNum" sz="quarter" idx="4"/>
          </p:nvPr>
        </p:nvSpPr>
        <p:spPr/>
        <p:txBody>
          <a:bodyPr/>
          <a:lstStyle/>
          <a:p>
            <a:fld id="{489F9553-C816-6842-8939-EE75ECF7EB2B}" type="slidenum">
              <a:rPr lang="en-US" smtClean="0"/>
              <a:pPr/>
              <a:t>17</a:t>
            </a:fld>
            <a:endParaRPr lang="en-US" dirty="0"/>
          </a:p>
        </p:txBody>
      </p:sp>
    </p:spTree>
    <p:extLst>
      <p:ext uri="{BB962C8B-B14F-4D97-AF65-F5344CB8AC3E}">
        <p14:creationId xmlns:p14="http://schemas.microsoft.com/office/powerpoint/2010/main" val="310424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0E5C04-1458-4842-9D24-86E59B68AF75}"/>
              </a:ext>
            </a:extLst>
          </p:cNvPr>
          <p:cNvSpPr>
            <a:spLocks noGrp="1"/>
          </p:cNvSpPr>
          <p:nvPr>
            <p:ph sz="quarter" idx="12"/>
          </p:nvPr>
        </p:nvSpPr>
        <p:spPr/>
        <p:txBody>
          <a:bodyPr>
            <a:normAutofit fontScale="62500" lnSpcReduction="20000"/>
          </a:bodyPr>
          <a:lstStyle/>
          <a:p>
            <a:pPr marL="0" indent="0">
              <a:buNone/>
            </a:pPr>
            <a:r>
              <a:rPr lang="en-US" b="1" dirty="0"/>
              <a:t>Cleaning &amp; Disinfection Plan</a:t>
            </a:r>
          </a:p>
          <a:p>
            <a:r>
              <a:rPr lang="en-US" dirty="0"/>
              <a:t>A cleaning and disinfection plan for the building is in place and aligns with the CDC, OSHA, any state and/or local authorities. Please contact your supervisor with any questions.</a:t>
            </a:r>
          </a:p>
          <a:p>
            <a:pPr marL="0" indent="0">
              <a:buNone/>
            </a:pPr>
            <a:r>
              <a:rPr lang="en-US" b="1" dirty="0"/>
              <a:t>Janitorial Services</a:t>
            </a:r>
          </a:p>
          <a:p>
            <a:r>
              <a:rPr lang="en-US" dirty="0"/>
              <a:t>The janitorial colleagues will clean and disinfect the building entry, public and common areas of the building as defined in the cleaning and disinfection plan.</a:t>
            </a:r>
          </a:p>
          <a:p>
            <a:pPr marL="0" indent="0">
              <a:buNone/>
            </a:pPr>
            <a:r>
              <a:rPr lang="en-US" b="1" dirty="0"/>
              <a:t>Colleague Self-Sanitizing</a:t>
            </a:r>
            <a:r>
              <a:rPr lang="en-US" dirty="0"/>
              <a:t> </a:t>
            </a:r>
          </a:p>
          <a:p>
            <a:r>
              <a:rPr lang="en-US" dirty="0"/>
              <a:t>You have an important role in keeping your work space and common areas clean, disinfected and safe. Colleagues are required to complete the following self-sanitizing protocol.</a:t>
            </a:r>
          </a:p>
          <a:p>
            <a:r>
              <a:rPr lang="en-US" dirty="0"/>
              <a:t>Cleaning and disinfecting supplies will be made available for colleague use.  </a:t>
            </a:r>
          </a:p>
          <a:p>
            <a:r>
              <a:rPr lang="en-US" dirty="0"/>
              <a:t>If you bring your own disinfectants or cleaners into the building, they must be listed in the </a:t>
            </a:r>
            <a:r>
              <a:rPr lang="en-US" dirty="0" err="1"/>
              <a:t>MSDSOnline</a:t>
            </a:r>
            <a:r>
              <a:rPr lang="en-US" dirty="0"/>
              <a:t> database for Trinity Health and a Safety Data Sheet (SDS) must be available through the </a:t>
            </a:r>
            <a:r>
              <a:rPr lang="en-US" dirty="0" err="1"/>
              <a:t>MSDSOnline</a:t>
            </a:r>
            <a:r>
              <a:rPr lang="en-US" dirty="0"/>
              <a:t> database. If the SDS is not available, the product is not allowed in your work space. Access </a:t>
            </a:r>
            <a:r>
              <a:rPr lang="en-US" dirty="0" err="1"/>
              <a:t>MSDSOnline</a:t>
            </a:r>
            <a:r>
              <a:rPr lang="en-US" dirty="0"/>
              <a:t>. See the guide for more information. </a:t>
            </a:r>
          </a:p>
        </p:txBody>
      </p:sp>
      <p:sp>
        <p:nvSpPr>
          <p:cNvPr id="3" name="Title 2">
            <a:extLst>
              <a:ext uri="{FF2B5EF4-FFF2-40B4-BE49-F238E27FC236}">
                <a16:creationId xmlns:a16="http://schemas.microsoft.com/office/drawing/2014/main" id="{8439FDB9-D44A-44F0-AFC1-8D34979F4F20}"/>
              </a:ext>
            </a:extLst>
          </p:cNvPr>
          <p:cNvSpPr>
            <a:spLocks noGrp="1"/>
          </p:cNvSpPr>
          <p:nvPr>
            <p:ph type="title"/>
          </p:nvPr>
        </p:nvSpPr>
        <p:spPr/>
        <p:txBody>
          <a:bodyPr/>
          <a:lstStyle/>
          <a:p>
            <a:r>
              <a:rPr lang="en-US" dirty="0"/>
              <a:t>Cleaning &amp; Disinfection</a:t>
            </a:r>
          </a:p>
        </p:txBody>
      </p:sp>
      <p:sp>
        <p:nvSpPr>
          <p:cNvPr id="4" name="Footer Placeholder 3">
            <a:extLst>
              <a:ext uri="{FF2B5EF4-FFF2-40B4-BE49-F238E27FC236}">
                <a16:creationId xmlns:a16="http://schemas.microsoft.com/office/drawing/2014/main" id="{2711F30C-70F4-4E82-B183-DA1E39E8F229}"/>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EAC481F1-A14E-4A28-A2D9-99C2B48240A5}"/>
              </a:ext>
            </a:extLst>
          </p:cNvPr>
          <p:cNvSpPr>
            <a:spLocks noGrp="1"/>
          </p:cNvSpPr>
          <p:nvPr>
            <p:ph type="sldNum" sz="quarter" idx="4"/>
          </p:nvPr>
        </p:nvSpPr>
        <p:spPr/>
        <p:txBody>
          <a:bodyPr/>
          <a:lstStyle/>
          <a:p>
            <a:fld id="{489F9553-C816-6842-8939-EE75ECF7EB2B}" type="slidenum">
              <a:rPr lang="en-US" smtClean="0"/>
              <a:pPr/>
              <a:t>18</a:t>
            </a:fld>
            <a:endParaRPr lang="en-US" dirty="0"/>
          </a:p>
        </p:txBody>
      </p:sp>
    </p:spTree>
    <p:extLst>
      <p:ext uri="{BB962C8B-B14F-4D97-AF65-F5344CB8AC3E}">
        <p14:creationId xmlns:p14="http://schemas.microsoft.com/office/powerpoint/2010/main" val="96552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F2AB1E6-D9D8-41B5-8EBB-40EE46459CEA}"/>
              </a:ext>
            </a:extLst>
          </p:cNvPr>
          <p:cNvGraphicFramePr>
            <a:graphicFrameLocks noGrp="1"/>
          </p:cNvGraphicFramePr>
          <p:nvPr>
            <p:ph sz="quarter" idx="12"/>
            <p:extLst>
              <p:ext uri="{D42A27DB-BD31-4B8C-83A1-F6EECF244321}">
                <p14:modId xmlns:p14="http://schemas.microsoft.com/office/powerpoint/2010/main" val="2209405066"/>
              </p:ext>
            </p:extLst>
          </p:nvPr>
        </p:nvGraphicFramePr>
        <p:xfrm>
          <a:off x="393408" y="905114"/>
          <a:ext cx="8316610" cy="3206142"/>
        </p:xfrm>
        <a:graphic>
          <a:graphicData uri="http://schemas.openxmlformats.org/drawingml/2006/table">
            <a:tbl>
              <a:tblPr firstRow="1" firstCol="1" bandRow="1">
                <a:tableStyleId>{5C22544A-7EE6-4342-B048-85BDC9FD1C3A}</a:tableStyleId>
              </a:tblPr>
              <a:tblGrid>
                <a:gridCol w="2771686">
                  <a:extLst>
                    <a:ext uri="{9D8B030D-6E8A-4147-A177-3AD203B41FA5}">
                      <a16:colId xmlns:a16="http://schemas.microsoft.com/office/drawing/2014/main" val="821386811"/>
                    </a:ext>
                  </a:extLst>
                </a:gridCol>
                <a:gridCol w="2772462">
                  <a:extLst>
                    <a:ext uri="{9D8B030D-6E8A-4147-A177-3AD203B41FA5}">
                      <a16:colId xmlns:a16="http://schemas.microsoft.com/office/drawing/2014/main" val="2803693121"/>
                    </a:ext>
                  </a:extLst>
                </a:gridCol>
                <a:gridCol w="2772462">
                  <a:extLst>
                    <a:ext uri="{9D8B030D-6E8A-4147-A177-3AD203B41FA5}">
                      <a16:colId xmlns:a16="http://schemas.microsoft.com/office/drawing/2014/main" val="3278037049"/>
                    </a:ext>
                  </a:extLst>
                </a:gridCol>
              </a:tblGrid>
              <a:tr h="445180">
                <a:tc>
                  <a:txBody>
                    <a:bodyPr/>
                    <a:lstStyle/>
                    <a:p>
                      <a:pPr marL="0" marR="0" algn="ctr">
                        <a:lnSpc>
                          <a:spcPct val="107000"/>
                        </a:lnSpc>
                        <a:spcBef>
                          <a:spcPts val="0"/>
                        </a:spcBef>
                        <a:spcAft>
                          <a:spcPts val="0"/>
                        </a:spcAft>
                      </a:pPr>
                      <a:r>
                        <a:rPr lang="en-US" sz="1100">
                          <a:effectLst/>
                        </a:rPr>
                        <a:t>Office/Workstation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Meeting &amp; Collaborative Areas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a:effectLst/>
                        </a:rPr>
                        <a:t>Kitchenette/Breakroom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26340669"/>
                  </a:ext>
                </a:extLst>
              </a:tr>
              <a:tr h="2760962">
                <a:tc>
                  <a:txBody>
                    <a:bodyPr/>
                    <a:lstStyle/>
                    <a:p>
                      <a:pPr marL="0" marR="0">
                        <a:lnSpc>
                          <a:spcPct val="107000"/>
                        </a:lnSpc>
                        <a:spcBef>
                          <a:spcPts val="0"/>
                        </a:spcBef>
                        <a:spcAft>
                          <a:spcPts val="800"/>
                        </a:spcAft>
                      </a:pPr>
                      <a:r>
                        <a:rPr lang="en-US" sz="1400" dirty="0">
                          <a:solidFill>
                            <a:schemeClr val="tx1"/>
                          </a:solidFill>
                          <a:effectLst/>
                        </a:rPr>
                        <a:t>At least 2x daily, wipe down the frequently touched equipment, furniture, and finishes.  </a:t>
                      </a:r>
                      <a:endParaRPr lang="en-US" sz="2000" dirty="0">
                        <a:solidFill>
                          <a:schemeClr val="tx1"/>
                        </a:solidFill>
                        <a:effectLst/>
                      </a:endParaRPr>
                    </a:p>
                    <a:p>
                      <a:pPr marL="0" marR="0">
                        <a:lnSpc>
                          <a:spcPct val="107000"/>
                        </a:lnSpc>
                        <a:spcBef>
                          <a:spcPts val="0"/>
                        </a:spcBef>
                        <a:spcAft>
                          <a:spcPts val="800"/>
                        </a:spcAft>
                      </a:pPr>
                      <a:r>
                        <a:rPr lang="en-US" sz="1400" dirty="0">
                          <a:solidFill>
                            <a:schemeClr val="tx1"/>
                          </a:solidFill>
                          <a:effectLst/>
                        </a:rPr>
                        <a:t>Follow the cleaning directions below to protect your equipment. </a:t>
                      </a:r>
                      <a:endParaRPr lang="en-US" sz="200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rgbClr val="D5CDD9"/>
                    </a:solidFill>
                  </a:tcPr>
                </a:tc>
                <a:tc>
                  <a:txBody>
                    <a:bodyPr/>
                    <a:lstStyle/>
                    <a:p>
                      <a:pPr marL="0" marR="0">
                        <a:lnSpc>
                          <a:spcPct val="107000"/>
                        </a:lnSpc>
                        <a:spcBef>
                          <a:spcPts val="0"/>
                        </a:spcBef>
                        <a:spcAft>
                          <a:spcPts val="800"/>
                        </a:spcAft>
                      </a:pPr>
                      <a:r>
                        <a:rPr lang="en-US" sz="1400" b="1" dirty="0">
                          <a:solidFill>
                            <a:schemeClr val="tx1"/>
                          </a:solidFill>
                          <a:effectLst/>
                        </a:rPr>
                        <a:t>Prior to the beginning and at the end of the meeting, participant(s) wipe down the table top, the chair backs/arms, and devices (remotes, markers, phones, etc.) touched or used during the meeting.</a:t>
                      </a:r>
                      <a:endParaRPr lang="en-US" sz="2000" b="1" dirty="0">
                        <a:solidFill>
                          <a:schemeClr val="tx1"/>
                        </a:solidFill>
                        <a:effectLst/>
                      </a:endParaRPr>
                    </a:p>
                    <a:p>
                      <a:pPr marL="0" marR="0">
                        <a:lnSpc>
                          <a:spcPct val="107000"/>
                        </a:lnSpc>
                        <a:spcBef>
                          <a:spcPts val="0"/>
                        </a:spcBef>
                        <a:spcAft>
                          <a:spcPts val="800"/>
                        </a:spcAft>
                      </a:pPr>
                      <a:r>
                        <a:rPr lang="en-US" sz="1400" b="1" dirty="0">
                          <a:solidFill>
                            <a:schemeClr val="tx1"/>
                          </a:solidFill>
                          <a:effectLst/>
                        </a:rPr>
                        <a:t>Remember to practice hand hygiene after all meetings.</a:t>
                      </a:r>
                      <a:endParaRPr lang="en-US" sz="20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b="1" dirty="0">
                          <a:solidFill>
                            <a:schemeClr val="tx1"/>
                          </a:solidFill>
                          <a:effectLst/>
                        </a:rPr>
                        <a:t>Wipe down all appliance handles (microwave, refrigerator, sink, etc.) before and after use.</a:t>
                      </a:r>
                      <a:endParaRPr lang="en-US" sz="2000" b="1" dirty="0">
                        <a:solidFill>
                          <a:schemeClr val="tx1"/>
                        </a:solidFill>
                        <a:effectLst/>
                      </a:endParaRPr>
                    </a:p>
                    <a:p>
                      <a:pPr marL="0" marR="0">
                        <a:lnSpc>
                          <a:spcPct val="107000"/>
                        </a:lnSpc>
                        <a:spcBef>
                          <a:spcPts val="0"/>
                        </a:spcBef>
                        <a:spcAft>
                          <a:spcPts val="800"/>
                        </a:spcAft>
                      </a:pPr>
                      <a:r>
                        <a:rPr lang="en-US" sz="1400" b="1" dirty="0">
                          <a:solidFill>
                            <a:schemeClr val="tx1"/>
                          </a:solidFill>
                          <a:effectLst/>
                        </a:rPr>
                        <a:t>Remember to practice hand hygiene after using common areas.</a:t>
                      </a:r>
                      <a:endParaRPr lang="en-US" sz="20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70289834"/>
                  </a:ext>
                </a:extLst>
              </a:tr>
            </a:tbl>
          </a:graphicData>
        </a:graphic>
      </p:graphicFrame>
      <p:sp>
        <p:nvSpPr>
          <p:cNvPr id="3" name="Title 2">
            <a:extLst>
              <a:ext uri="{FF2B5EF4-FFF2-40B4-BE49-F238E27FC236}">
                <a16:creationId xmlns:a16="http://schemas.microsoft.com/office/drawing/2014/main" id="{24529814-E37A-477D-B4F6-8FABC5145841}"/>
              </a:ext>
            </a:extLst>
          </p:cNvPr>
          <p:cNvSpPr>
            <a:spLocks noGrp="1"/>
          </p:cNvSpPr>
          <p:nvPr>
            <p:ph type="title"/>
          </p:nvPr>
        </p:nvSpPr>
        <p:spPr/>
        <p:txBody>
          <a:bodyPr/>
          <a:lstStyle/>
          <a:p>
            <a:r>
              <a:rPr lang="en-US" dirty="0"/>
              <a:t>Colleague Self-Sanitizing </a:t>
            </a:r>
          </a:p>
        </p:txBody>
      </p:sp>
      <p:sp>
        <p:nvSpPr>
          <p:cNvPr id="4" name="Footer Placeholder 3">
            <a:extLst>
              <a:ext uri="{FF2B5EF4-FFF2-40B4-BE49-F238E27FC236}">
                <a16:creationId xmlns:a16="http://schemas.microsoft.com/office/drawing/2014/main" id="{4714D51C-1887-4D61-AF8F-BE81A3864DEE}"/>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3CA747D0-7D77-4A00-B3C5-A837C5008C2A}"/>
              </a:ext>
            </a:extLst>
          </p:cNvPr>
          <p:cNvSpPr>
            <a:spLocks noGrp="1"/>
          </p:cNvSpPr>
          <p:nvPr>
            <p:ph type="sldNum" sz="quarter" idx="4"/>
          </p:nvPr>
        </p:nvSpPr>
        <p:spPr/>
        <p:txBody>
          <a:bodyPr/>
          <a:lstStyle/>
          <a:p>
            <a:fld id="{489F9553-C816-6842-8939-EE75ECF7EB2B}" type="slidenum">
              <a:rPr lang="en-US" smtClean="0"/>
              <a:pPr/>
              <a:t>19</a:t>
            </a:fld>
            <a:endParaRPr lang="en-US" dirty="0"/>
          </a:p>
        </p:txBody>
      </p:sp>
    </p:spTree>
    <p:extLst>
      <p:ext uri="{BB962C8B-B14F-4D97-AF65-F5344CB8AC3E}">
        <p14:creationId xmlns:p14="http://schemas.microsoft.com/office/powerpoint/2010/main" val="75922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9E726B-3C76-A440-8F63-E4C0928F91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78695"/>
          </a:xfrm>
          <a:prstGeom prst="rect">
            <a:avLst/>
          </a:prstGeom>
        </p:spPr>
      </p:pic>
      <p:sp>
        <p:nvSpPr>
          <p:cNvPr id="13" name="TextBox 12">
            <a:extLst>
              <a:ext uri="{FF2B5EF4-FFF2-40B4-BE49-F238E27FC236}">
                <a16:creationId xmlns:a16="http://schemas.microsoft.com/office/drawing/2014/main" id="{DBF788EE-69F4-FE46-BFD9-BF8C6465FC1B}"/>
              </a:ext>
            </a:extLst>
          </p:cNvPr>
          <p:cNvSpPr txBox="1"/>
          <p:nvPr/>
        </p:nvSpPr>
        <p:spPr>
          <a:xfrm>
            <a:off x="147663" y="3347399"/>
            <a:ext cx="2453832" cy="347211"/>
          </a:xfrm>
          <a:prstGeom prst="rect">
            <a:avLst/>
          </a:prstGeom>
          <a:noFill/>
        </p:spPr>
        <p:txBody>
          <a:bodyPr wrap="square" rtlCol="0">
            <a:spAutoFit/>
          </a:bodyPr>
          <a:lstStyle/>
          <a:p>
            <a:pPr defTabSz="457154">
              <a:lnSpc>
                <a:spcPts val="1800"/>
              </a:lnSpc>
              <a:spcAft>
                <a:spcPts val="450"/>
              </a:spcAft>
              <a:defRPr/>
            </a:pPr>
            <a:r>
              <a:rPr lang="en-US" sz="2800" dirty="0">
                <a:solidFill>
                  <a:srgbClr val="6E2585"/>
                </a:solidFill>
                <a:latin typeface="Arial" panose="020B0604020202020204" pitchFamily="34" charset="0"/>
                <a:cs typeface="Arial" panose="020B0604020202020204" pitchFamily="34" charset="0"/>
              </a:rPr>
              <a:t>Our </a:t>
            </a:r>
            <a:r>
              <a:rPr lang="en-US" sz="2800" b="1" dirty="0">
                <a:solidFill>
                  <a:srgbClr val="6E2585"/>
                </a:solidFill>
                <a:latin typeface="Arial" panose="020B0604020202020204" pitchFamily="34" charset="0"/>
                <a:cs typeface="Arial" panose="020B0604020202020204" pitchFamily="34" charset="0"/>
              </a:rPr>
              <a:t>Vision</a:t>
            </a:r>
          </a:p>
        </p:txBody>
      </p:sp>
      <p:sp>
        <p:nvSpPr>
          <p:cNvPr id="8" name="Content Placeholder 1"/>
          <p:cNvSpPr>
            <a:spLocks noGrp="1"/>
          </p:cNvSpPr>
          <p:nvPr>
            <p:ph sz="quarter" idx="12"/>
          </p:nvPr>
        </p:nvSpPr>
        <p:spPr>
          <a:xfrm>
            <a:off x="285804" y="3580156"/>
            <a:ext cx="3209910" cy="1737980"/>
          </a:xfrm>
        </p:spPr>
        <p:txBody>
          <a:bodyPr>
            <a:noAutofit/>
          </a:bodyPr>
          <a:lstStyle/>
          <a:p>
            <a:pPr marL="0" indent="0">
              <a:buNone/>
            </a:pPr>
            <a:r>
              <a:rPr lang="en-US" sz="1400" dirty="0"/>
              <a:t>As a mission-driven innovative health organization, we will become </a:t>
            </a:r>
            <a:r>
              <a:rPr lang="en-US" sz="1400" b="1" dirty="0"/>
              <a:t>the national leader in improving the health of our communities and each person we serve</a:t>
            </a:r>
            <a:r>
              <a:rPr lang="en-US" sz="1400" dirty="0"/>
              <a:t>. We will be the </a:t>
            </a:r>
            <a:r>
              <a:rPr lang="en-US" sz="1400" b="1" dirty="0"/>
              <a:t>most</a:t>
            </a:r>
            <a:br>
              <a:rPr lang="en-US" sz="1400" b="1" dirty="0"/>
            </a:br>
            <a:r>
              <a:rPr lang="en-US" sz="1400" b="1" dirty="0"/>
              <a:t>trusted health partner for life</a:t>
            </a:r>
            <a:r>
              <a:rPr lang="en-US" sz="1400" dirty="0"/>
              <a:t>.</a:t>
            </a:r>
          </a:p>
        </p:txBody>
      </p:sp>
      <p:sp>
        <p:nvSpPr>
          <p:cNvPr id="10" name="TextBox 9">
            <a:extLst>
              <a:ext uri="{FF2B5EF4-FFF2-40B4-BE49-F238E27FC236}">
                <a16:creationId xmlns:a16="http://schemas.microsoft.com/office/drawing/2014/main" id="{B290426D-9BB0-47F8-9AF8-4B115567EBC4}"/>
              </a:ext>
            </a:extLst>
          </p:cNvPr>
          <p:cNvSpPr txBox="1"/>
          <p:nvPr/>
        </p:nvSpPr>
        <p:spPr>
          <a:xfrm>
            <a:off x="198426" y="726793"/>
            <a:ext cx="3874927" cy="954107"/>
          </a:xfrm>
          <a:prstGeom prst="rect">
            <a:avLst/>
          </a:prstGeom>
          <a:noFill/>
        </p:spPr>
        <p:txBody>
          <a:bodyPr wrap="square" rtlCol="0">
            <a:spAutoFit/>
          </a:bodyPr>
          <a:lstStyle/>
          <a:p>
            <a:pPr defTabSz="457154">
              <a:spcAft>
                <a:spcPts val="450"/>
              </a:spcAft>
              <a:defRPr/>
            </a:pPr>
            <a:r>
              <a:rPr lang="en-US" sz="1400" dirty="0">
                <a:solidFill>
                  <a:srgbClr val="000000"/>
                </a:solidFill>
                <a:latin typeface="Arial" panose="020B0604020202020204" pitchFamily="34" charset="0"/>
                <a:cs typeface="Arial" panose="020B0604020202020204" pitchFamily="34" charset="0"/>
              </a:rPr>
              <a:t>We, Trinity Health, serve together in the </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spirit of the Gospel as a </a:t>
            </a:r>
            <a:r>
              <a:rPr lang="en-US" sz="1400" b="1" dirty="0">
                <a:solidFill>
                  <a:srgbClr val="000000"/>
                </a:solidFill>
                <a:latin typeface="Arial" panose="020B0604020202020204" pitchFamily="34" charset="0"/>
                <a:cs typeface="Arial" panose="020B0604020202020204" pitchFamily="34" charset="0"/>
              </a:rPr>
              <a:t>compassionate </a:t>
            </a:r>
            <a:br>
              <a:rPr lang="en-US" sz="1400" b="1" dirty="0">
                <a:solidFill>
                  <a:srgbClr val="000000"/>
                </a:solidFill>
                <a:latin typeface="Arial" panose="020B0604020202020204" pitchFamily="34" charset="0"/>
                <a:cs typeface="Arial" panose="020B0604020202020204" pitchFamily="34" charset="0"/>
              </a:rPr>
            </a:br>
            <a:r>
              <a:rPr lang="en-US" sz="1400" b="1" dirty="0">
                <a:solidFill>
                  <a:srgbClr val="000000"/>
                </a:solidFill>
                <a:latin typeface="Arial" panose="020B0604020202020204" pitchFamily="34" charset="0"/>
                <a:cs typeface="Arial" panose="020B0604020202020204" pitchFamily="34" charset="0"/>
              </a:rPr>
              <a:t>and transforming healing presence </a:t>
            </a:r>
            <a:br>
              <a:rPr lang="en-US" sz="1400" b="1"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within our communities.</a:t>
            </a:r>
          </a:p>
        </p:txBody>
      </p:sp>
      <p:sp>
        <p:nvSpPr>
          <p:cNvPr id="15" name="TextBox 14">
            <a:extLst>
              <a:ext uri="{FF2B5EF4-FFF2-40B4-BE49-F238E27FC236}">
                <a16:creationId xmlns:a16="http://schemas.microsoft.com/office/drawing/2014/main" id="{CE5F4EF2-8C02-4519-851F-941610A2A6CB}"/>
              </a:ext>
            </a:extLst>
          </p:cNvPr>
          <p:cNvSpPr txBox="1"/>
          <p:nvPr/>
        </p:nvSpPr>
        <p:spPr>
          <a:xfrm>
            <a:off x="158903" y="347232"/>
            <a:ext cx="2323536" cy="438582"/>
          </a:xfrm>
          <a:prstGeom prst="rect">
            <a:avLst/>
          </a:prstGeom>
          <a:noFill/>
        </p:spPr>
        <p:txBody>
          <a:bodyPr wrap="square" rtlCol="0">
            <a:spAutoFit/>
          </a:bodyPr>
          <a:lstStyle/>
          <a:p>
            <a:pPr defTabSz="457154">
              <a:lnSpc>
                <a:spcPts val="2700"/>
              </a:lnSpc>
              <a:spcAft>
                <a:spcPts val="450"/>
              </a:spcAft>
              <a:defRPr/>
            </a:pPr>
            <a:r>
              <a:rPr lang="en-US" sz="2800" dirty="0">
                <a:solidFill>
                  <a:srgbClr val="6E2585"/>
                </a:solidFill>
                <a:latin typeface="Arial" panose="020B0604020202020204" pitchFamily="34" charset="0"/>
                <a:cs typeface="Arial" panose="020B0604020202020204" pitchFamily="34" charset="0"/>
              </a:rPr>
              <a:t>Our </a:t>
            </a:r>
            <a:r>
              <a:rPr lang="en-US" sz="2800" b="1" dirty="0">
                <a:solidFill>
                  <a:srgbClr val="6E2585"/>
                </a:solidFill>
                <a:latin typeface="Arial" panose="020B0604020202020204" pitchFamily="34" charset="0"/>
                <a:cs typeface="Arial" panose="020B0604020202020204" pitchFamily="34" charset="0"/>
              </a:rPr>
              <a:t>Mission</a:t>
            </a:r>
          </a:p>
        </p:txBody>
      </p:sp>
      <p:sp>
        <p:nvSpPr>
          <p:cNvPr id="18" name="TextBox 17">
            <a:extLst>
              <a:ext uri="{FF2B5EF4-FFF2-40B4-BE49-F238E27FC236}">
                <a16:creationId xmlns:a16="http://schemas.microsoft.com/office/drawing/2014/main" id="{832470B2-5924-4D42-8E79-552C2BF49C91}"/>
              </a:ext>
            </a:extLst>
          </p:cNvPr>
          <p:cNvSpPr txBox="1"/>
          <p:nvPr/>
        </p:nvSpPr>
        <p:spPr>
          <a:xfrm>
            <a:off x="147664" y="1888916"/>
            <a:ext cx="2941254" cy="347211"/>
          </a:xfrm>
          <a:prstGeom prst="rect">
            <a:avLst/>
          </a:prstGeom>
          <a:noFill/>
        </p:spPr>
        <p:txBody>
          <a:bodyPr wrap="none" rtlCol="0">
            <a:spAutoFit/>
          </a:bodyPr>
          <a:lstStyle/>
          <a:p>
            <a:pPr defTabSz="457154">
              <a:lnSpc>
                <a:spcPts val="1800"/>
              </a:lnSpc>
              <a:spcAft>
                <a:spcPts val="450"/>
              </a:spcAft>
              <a:defRPr/>
            </a:pPr>
            <a:r>
              <a:rPr lang="en-US" sz="2800" dirty="0">
                <a:solidFill>
                  <a:srgbClr val="6E2585"/>
                </a:solidFill>
                <a:latin typeface="Arial" panose="020B0604020202020204" pitchFamily="34" charset="0"/>
                <a:cs typeface="Arial" panose="020B0604020202020204" pitchFamily="34" charset="0"/>
              </a:rPr>
              <a:t>Our </a:t>
            </a:r>
            <a:r>
              <a:rPr lang="en-US" sz="2800" b="1" dirty="0">
                <a:solidFill>
                  <a:srgbClr val="6E2585"/>
                </a:solidFill>
                <a:latin typeface="Arial" panose="020B0604020202020204" pitchFamily="34" charset="0"/>
                <a:cs typeface="Arial" panose="020B0604020202020204" pitchFamily="34" charset="0"/>
              </a:rPr>
              <a:t>Core Values</a:t>
            </a:r>
          </a:p>
        </p:txBody>
      </p:sp>
      <p:sp>
        <p:nvSpPr>
          <p:cNvPr id="19" name="TextBox 18">
            <a:extLst>
              <a:ext uri="{FF2B5EF4-FFF2-40B4-BE49-F238E27FC236}">
                <a16:creationId xmlns:a16="http://schemas.microsoft.com/office/drawing/2014/main" id="{9DE4D308-5867-4453-8F2E-320995475FED}"/>
              </a:ext>
            </a:extLst>
          </p:cNvPr>
          <p:cNvSpPr txBox="1"/>
          <p:nvPr/>
        </p:nvSpPr>
        <p:spPr>
          <a:xfrm>
            <a:off x="197815" y="2147541"/>
            <a:ext cx="2025785" cy="315920"/>
          </a:xfrm>
          <a:prstGeom prst="rect">
            <a:avLst/>
          </a:prstGeom>
          <a:noFill/>
        </p:spPr>
        <p:txBody>
          <a:bodyPr wrap="square" rtlCol="0">
            <a:spAutoFit/>
          </a:bodyPr>
          <a:lstStyle/>
          <a:p>
            <a:pPr defTabSz="457154">
              <a:lnSpc>
                <a:spcPts val="1880"/>
              </a:lnSpc>
              <a:defRPr/>
            </a:pPr>
            <a:r>
              <a:rPr lang="en-US" sz="1400" dirty="0">
                <a:solidFill>
                  <a:srgbClr val="000000"/>
                </a:solidFill>
                <a:latin typeface="Arial" panose="020B0604020202020204" pitchFamily="34" charset="0"/>
                <a:cs typeface="Arial" panose="020B0604020202020204" pitchFamily="34" charset="0"/>
              </a:rPr>
              <a:t>Reverence</a:t>
            </a:r>
          </a:p>
        </p:txBody>
      </p:sp>
      <p:sp>
        <p:nvSpPr>
          <p:cNvPr id="11" name="TextBox 10">
            <a:extLst>
              <a:ext uri="{FF2B5EF4-FFF2-40B4-BE49-F238E27FC236}">
                <a16:creationId xmlns:a16="http://schemas.microsoft.com/office/drawing/2014/main" id="{C50DEAB2-317C-924D-B536-78BC9E93647A}"/>
              </a:ext>
            </a:extLst>
          </p:cNvPr>
          <p:cNvSpPr txBox="1"/>
          <p:nvPr/>
        </p:nvSpPr>
        <p:spPr>
          <a:xfrm>
            <a:off x="2171251" y="2154121"/>
            <a:ext cx="1328474" cy="838499"/>
          </a:xfrm>
          <a:prstGeom prst="rect">
            <a:avLst/>
          </a:prstGeom>
          <a:noFill/>
        </p:spPr>
        <p:txBody>
          <a:bodyPr wrap="square" rtlCol="0">
            <a:spAutoFit/>
          </a:bodyPr>
          <a:lstStyle/>
          <a:p>
            <a:pPr defTabSz="457154">
              <a:lnSpc>
                <a:spcPts val="1980"/>
              </a:lnSpc>
              <a:defRPr/>
            </a:pPr>
            <a:r>
              <a:rPr lang="en-US" sz="1400" dirty="0">
                <a:solidFill>
                  <a:srgbClr val="000000"/>
                </a:solidFill>
                <a:latin typeface="Arial" panose="020B0604020202020204" pitchFamily="34" charset="0"/>
                <a:cs typeface="Arial" panose="020B0604020202020204" pitchFamily="34" charset="0"/>
              </a:rPr>
              <a:t>Justice</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Stewardship</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Integrity</a:t>
            </a:r>
          </a:p>
        </p:txBody>
      </p:sp>
      <p:sp>
        <p:nvSpPr>
          <p:cNvPr id="20" name="TextBox 19">
            <a:extLst>
              <a:ext uri="{FF2B5EF4-FFF2-40B4-BE49-F238E27FC236}">
                <a16:creationId xmlns:a16="http://schemas.microsoft.com/office/drawing/2014/main" id="{4B757C0D-FA78-AF46-817D-3CA79114F638}"/>
              </a:ext>
            </a:extLst>
          </p:cNvPr>
          <p:cNvSpPr txBox="1"/>
          <p:nvPr/>
        </p:nvSpPr>
        <p:spPr>
          <a:xfrm>
            <a:off x="191144" y="2426379"/>
            <a:ext cx="2025785" cy="502702"/>
          </a:xfrm>
          <a:prstGeom prst="rect">
            <a:avLst/>
          </a:prstGeom>
          <a:noFill/>
        </p:spPr>
        <p:txBody>
          <a:bodyPr wrap="square" rtlCol="0">
            <a:spAutoFit/>
          </a:bodyPr>
          <a:lstStyle/>
          <a:p>
            <a:pPr defTabSz="457154">
              <a:lnSpc>
                <a:spcPts val="1580"/>
              </a:lnSpc>
              <a:defRPr/>
            </a:pPr>
            <a:r>
              <a:rPr lang="en-US" sz="1400" dirty="0">
                <a:solidFill>
                  <a:srgbClr val="000000"/>
                </a:solidFill>
                <a:latin typeface="Arial" panose="020B0604020202020204" pitchFamily="34" charset="0"/>
                <a:cs typeface="Arial" panose="020B0604020202020204" pitchFamily="34" charset="0"/>
              </a:rPr>
              <a:t>Commitment to Those </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Who are Poor</a:t>
            </a:r>
          </a:p>
        </p:txBody>
      </p:sp>
      <p:sp>
        <p:nvSpPr>
          <p:cNvPr id="21" name="TextBox 20">
            <a:extLst>
              <a:ext uri="{FF2B5EF4-FFF2-40B4-BE49-F238E27FC236}">
                <a16:creationId xmlns:a16="http://schemas.microsoft.com/office/drawing/2014/main" id="{C493F9AF-3641-5F44-BCB5-821B2F9E7D2F}"/>
              </a:ext>
            </a:extLst>
          </p:cNvPr>
          <p:cNvSpPr txBox="1"/>
          <p:nvPr/>
        </p:nvSpPr>
        <p:spPr>
          <a:xfrm>
            <a:off x="197815" y="2864589"/>
            <a:ext cx="2025785" cy="315920"/>
          </a:xfrm>
          <a:prstGeom prst="rect">
            <a:avLst/>
          </a:prstGeom>
          <a:noFill/>
        </p:spPr>
        <p:txBody>
          <a:bodyPr wrap="square" rtlCol="0">
            <a:spAutoFit/>
          </a:bodyPr>
          <a:lstStyle/>
          <a:p>
            <a:pPr defTabSz="457154">
              <a:lnSpc>
                <a:spcPts val="1880"/>
              </a:lnSpc>
              <a:defRPr/>
            </a:pPr>
            <a:r>
              <a:rPr lang="en-US" sz="1400" b="1" dirty="0">
                <a:solidFill>
                  <a:srgbClr val="000000"/>
                </a:solidFill>
                <a:latin typeface="Arial" panose="020B0604020202020204" pitchFamily="34" charset="0"/>
                <a:cs typeface="Arial" panose="020B0604020202020204" pitchFamily="34" charset="0"/>
              </a:rPr>
              <a:t>Safety</a:t>
            </a:r>
          </a:p>
        </p:txBody>
      </p:sp>
      <p:sp>
        <p:nvSpPr>
          <p:cNvPr id="2" name="Slide Number Placeholder 1">
            <a:extLst>
              <a:ext uri="{FF2B5EF4-FFF2-40B4-BE49-F238E27FC236}">
                <a16:creationId xmlns:a16="http://schemas.microsoft.com/office/drawing/2014/main" id="{4D419D98-012D-4549-A232-B4B4CCC45E45}"/>
              </a:ext>
            </a:extLst>
          </p:cNvPr>
          <p:cNvSpPr>
            <a:spLocks noGrp="1"/>
          </p:cNvSpPr>
          <p:nvPr>
            <p:ph type="sldNum" sz="quarter" idx="4"/>
          </p:nvPr>
        </p:nvSpPr>
        <p:spPr/>
        <p:txBody>
          <a:bodyPr/>
          <a:lstStyle/>
          <a:p>
            <a:fld id="{489F9553-C816-6842-8939-EE75ECF7EB2B}" type="slidenum">
              <a:rPr lang="en-US" smtClean="0"/>
              <a:pPr/>
              <a:t>2</a:t>
            </a:fld>
            <a:endParaRPr lang="en-US" dirty="0"/>
          </a:p>
        </p:txBody>
      </p:sp>
    </p:spTree>
    <p:extLst>
      <p:ext uri="{BB962C8B-B14F-4D97-AF65-F5344CB8AC3E}">
        <p14:creationId xmlns:p14="http://schemas.microsoft.com/office/powerpoint/2010/main" val="279710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66B9E5-B6D5-44F0-A78C-7D6ABF0ED3CC}"/>
              </a:ext>
            </a:extLst>
          </p:cNvPr>
          <p:cNvSpPr>
            <a:spLocks noGrp="1"/>
          </p:cNvSpPr>
          <p:nvPr>
            <p:ph type="title"/>
          </p:nvPr>
        </p:nvSpPr>
        <p:spPr>
          <a:xfrm>
            <a:off x="393408" y="372534"/>
            <a:ext cx="7668941" cy="498656"/>
          </a:xfrm>
        </p:spPr>
        <p:txBody>
          <a:bodyPr/>
          <a:lstStyle/>
          <a:p>
            <a:r>
              <a:rPr lang="en-US" sz="2400" dirty="0"/>
              <a:t>Your workspace: Clean the following items twice daily  </a:t>
            </a:r>
          </a:p>
        </p:txBody>
      </p:sp>
      <p:sp>
        <p:nvSpPr>
          <p:cNvPr id="4" name="Footer Placeholder 3">
            <a:extLst>
              <a:ext uri="{FF2B5EF4-FFF2-40B4-BE49-F238E27FC236}">
                <a16:creationId xmlns:a16="http://schemas.microsoft.com/office/drawing/2014/main" id="{500CA9D5-4072-4A5D-8F83-9BEC178446E5}"/>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D6996220-CC10-43B8-9B47-B01B92F93723}"/>
              </a:ext>
            </a:extLst>
          </p:cNvPr>
          <p:cNvSpPr>
            <a:spLocks noGrp="1"/>
          </p:cNvSpPr>
          <p:nvPr>
            <p:ph type="sldNum" sz="quarter" idx="4"/>
          </p:nvPr>
        </p:nvSpPr>
        <p:spPr/>
        <p:txBody>
          <a:bodyPr/>
          <a:lstStyle/>
          <a:p>
            <a:fld id="{489F9553-C816-6842-8939-EE75ECF7EB2B}" type="slidenum">
              <a:rPr lang="en-US" smtClean="0"/>
              <a:pPr/>
              <a:t>20</a:t>
            </a:fld>
            <a:endParaRPr lang="en-US" dirty="0"/>
          </a:p>
        </p:txBody>
      </p:sp>
      <p:pic>
        <p:nvPicPr>
          <p:cNvPr id="7" name="Picture 6">
            <a:extLst>
              <a:ext uri="{FF2B5EF4-FFF2-40B4-BE49-F238E27FC236}">
                <a16:creationId xmlns:a16="http://schemas.microsoft.com/office/drawing/2014/main" id="{C20090EE-AABE-4A8B-9072-B08BD3215E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4932" y="1025037"/>
            <a:ext cx="4256564" cy="3135837"/>
          </a:xfrm>
          <a:prstGeom prst="rect">
            <a:avLst/>
          </a:prstGeom>
          <a:noFill/>
          <a:ln>
            <a:noFill/>
          </a:ln>
        </p:spPr>
      </p:pic>
      <p:pic>
        <p:nvPicPr>
          <p:cNvPr id="6" name="Picture 5">
            <a:extLst>
              <a:ext uri="{FF2B5EF4-FFF2-40B4-BE49-F238E27FC236}">
                <a16:creationId xmlns:a16="http://schemas.microsoft.com/office/drawing/2014/main" id="{4D289655-E4E3-4AD3-8349-170E39E22F82}"/>
              </a:ext>
            </a:extLst>
          </p:cNvPr>
          <p:cNvPicPr>
            <a:picLocks noChangeAspect="1"/>
          </p:cNvPicPr>
          <p:nvPr/>
        </p:nvPicPr>
        <p:blipFill>
          <a:blip r:embed="rId3"/>
          <a:stretch>
            <a:fillRect/>
          </a:stretch>
        </p:blipFill>
        <p:spPr>
          <a:xfrm>
            <a:off x="4528105" y="1025037"/>
            <a:ext cx="4560663" cy="3135837"/>
          </a:xfrm>
          <a:prstGeom prst="rect">
            <a:avLst/>
          </a:prstGeom>
        </p:spPr>
      </p:pic>
    </p:spTree>
    <p:extLst>
      <p:ext uri="{BB962C8B-B14F-4D97-AF65-F5344CB8AC3E}">
        <p14:creationId xmlns:p14="http://schemas.microsoft.com/office/powerpoint/2010/main" val="234677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C94D2B-23F9-430D-A7E4-8EA004AAA0FE}"/>
              </a:ext>
            </a:extLst>
          </p:cNvPr>
          <p:cNvSpPr>
            <a:spLocks noGrp="1"/>
          </p:cNvSpPr>
          <p:nvPr>
            <p:ph sz="quarter" idx="12"/>
          </p:nvPr>
        </p:nvSpPr>
        <p:spPr>
          <a:xfrm>
            <a:off x="393408" y="999054"/>
            <a:ext cx="6326369" cy="3601521"/>
          </a:xfrm>
        </p:spPr>
        <p:txBody>
          <a:bodyPr>
            <a:normAutofit/>
          </a:bodyPr>
          <a:lstStyle/>
          <a:p>
            <a:r>
              <a:rPr lang="en-US" dirty="0"/>
              <a:t>Extra care should be taken when cleaning sensitive electronics including your keyboard, mouse, laptop PC and monitors to prevent damage.</a:t>
            </a:r>
          </a:p>
          <a:p>
            <a:r>
              <a:rPr lang="en-US" dirty="0"/>
              <a:t>Do not spray cleaning solution directly on your keyboard. Instead, lightly moisten a microfiber cloth with the solution and wipe gently. </a:t>
            </a:r>
          </a:p>
          <a:p>
            <a:pPr marL="0" indent="0">
              <a:buNone/>
            </a:pPr>
            <a:endParaRPr lang="en-US" dirty="0"/>
          </a:p>
          <a:p>
            <a:endParaRPr lang="en-US" dirty="0"/>
          </a:p>
        </p:txBody>
      </p:sp>
      <p:sp>
        <p:nvSpPr>
          <p:cNvPr id="3" name="Title 2">
            <a:extLst>
              <a:ext uri="{FF2B5EF4-FFF2-40B4-BE49-F238E27FC236}">
                <a16:creationId xmlns:a16="http://schemas.microsoft.com/office/drawing/2014/main" id="{473B15E1-0BA8-4DC4-BBCF-2FA7C7892639}"/>
              </a:ext>
            </a:extLst>
          </p:cNvPr>
          <p:cNvSpPr>
            <a:spLocks noGrp="1"/>
          </p:cNvSpPr>
          <p:nvPr>
            <p:ph type="title"/>
          </p:nvPr>
        </p:nvSpPr>
        <p:spPr/>
        <p:txBody>
          <a:bodyPr/>
          <a:lstStyle/>
          <a:p>
            <a:r>
              <a:rPr lang="en-US" dirty="0"/>
              <a:t>How to clean your keyboard, monitor and PC safely </a:t>
            </a:r>
          </a:p>
        </p:txBody>
      </p:sp>
      <p:sp>
        <p:nvSpPr>
          <p:cNvPr id="4" name="Footer Placeholder 3">
            <a:extLst>
              <a:ext uri="{FF2B5EF4-FFF2-40B4-BE49-F238E27FC236}">
                <a16:creationId xmlns:a16="http://schemas.microsoft.com/office/drawing/2014/main" id="{469ABCBC-D601-460B-9CFB-9BB50588675D}"/>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4765F6C6-ABB0-4B11-A6A9-8835C67F2A9F}"/>
              </a:ext>
            </a:extLst>
          </p:cNvPr>
          <p:cNvSpPr>
            <a:spLocks noGrp="1"/>
          </p:cNvSpPr>
          <p:nvPr>
            <p:ph type="sldNum" sz="quarter" idx="4"/>
          </p:nvPr>
        </p:nvSpPr>
        <p:spPr/>
        <p:txBody>
          <a:bodyPr/>
          <a:lstStyle/>
          <a:p>
            <a:fld id="{489F9553-C816-6842-8939-EE75ECF7EB2B}" type="slidenum">
              <a:rPr lang="en-US" smtClean="0"/>
              <a:pPr/>
              <a:t>21</a:t>
            </a:fld>
            <a:endParaRPr lang="en-US" dirty="0"/>
          </a:p>
        </p:txBody>
      </p:sp>
      <p:pic>
        <p:nvPicPr>
          <p:cNvPr id="9" name="Picture 8">
            <a:extLst>
              <a:ext uri="{FF2B5EF4-FFF2-40B4-BE49-F238E27FC236}">
                <a16:creationId xmlns:a16="http://schemas.microsoft.com/office/drawing/2014/main" id="{170129C8-C2AC-48B2-9470-D79CBC26A875}"/>
              </a:ext>
            </a:extLst>
          </p:cNvPr>
          <p:cNvPicPr/>
          <p:nvPr/>
        </p:nvPicPr>
        <p:blipFill>
          <a:blip r:embed="rId2"/>
          <a:stretch>
            <a:fillRect/>
          </a:stretch>
        </p:blipFill>
        <p:spPr>
          <a:xfrm>
            <a:off x="6792324" y="1126091"/>
            <a:ext cx="1882672" cy="1887796"/>
          </a:xfrm>
          <a:prstGeom prst="rect">
            <a:avLst/>
          </a:prstGeom>
        </p:spPr>
      </p:pic>
    </p:spTree>
    <p:extLst>
      <p:ext uri="{BB962C8B-B14F-4D97-AF65-F5344CB8AC3E}">
        <p14:creationId xmlns:p14="http://schemas.microsoft.com/office/powerpoint/2010/main" val="4008797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686060-5DDB-4684-AC52-86CAF6D604C6}"/>
              </a:ext>
            </a:extLst>
          </p:cNvPr>
          <p:cNvSpPr>
            <a:spLocks noGrp="1"/>
          </p:cNvSpPr>
          <p:nvPr>
            <p:ph sz="quarter" idx="12"/>
          </p:nvPr>
        </p:nvSpPr>
        <p:spPr/>
        <p:txBody>
          <a:bodyPr>
            <a:normAutofit fontScale="92500" lnSpcReduction="10000"/>
          </a:bodyPr>
          <a:lstStyle/>
          <a:p>
            <a:r>
              <a:rPr lang="en-US" dirty="0"/>
              <a:t>If you have questions or concerns about our work environment, please contact me. </a:t>
            </a:r>
          </a:p>
          <a:p>
            <a:r>
              <a:rPr lang="en-US" dirty="0"/>
              <a:t>Other Resources: </a:t>
            </a:r>
          </a:p>
          <a:p>
            <a:pPr lvl="1"/>
            <a:r>
              <a:rPr lang="en-US" dirty="0"/>
              <a:t>Trinity-Health.org/Colleague-Care </a:t>
            </a:r>
          </a:p>
          <a:p>
            <a:pPr lvl="1"/>
            <a:r>
              <a:rPr lang="en-US" dirty="0" err="1"/>
              <a:t>Carebridge</a:t>
            </a:r>
            <a:r>
              <a:rPr lang="en-US" dirty="0"/>
              <a:t>, our employee assistance partner, is a 24/7, confidential resource, providing counseling, information and referral services to help address personal, family and work-related concerns. Call </a:t>
            </a:r>
            <a:r>
              <a:rPr lang="en-US" b="1" dirty="0"/>
              <a:t>1-800-437-0911</a:t>
            </a:r>
            <a:r>
              <a:rPr lang="en-US" dirty="0"/>
              <a:t> or visit </a:t>
            </a:r>
            <a:r>
              <a:rPr lang="en-US" b="1" u="sng" dirty="0">
                <a:hlinkClick r:id="rId2" tooltip="Opens in a New Tab or Window"/>
              </a:rPr>
              <a:t>MyLifeResource.com</a:t>
            </a:r>
            <a:r>
              <a:rPr lang="en-US" dirty="0"/>
              <a:t> (use code BKKR5 to create a personal login)</a:t>
            </a:r>
          </a:p>
        </p:txBody>
      </p:sp>
      <p:sp>
        <p:nvSpPr>
          <p:cNvPr id="3" name="Title 2">
            <a:extLst>
              <a:ext uri="{FF2B5EF4-FFF2-40B4-BE49-F238E27FC236}">
                <a16:creationId xmlns:a16="http://schemas.microsoft.com/office/drawing/2014/main" id="{46575512-ECE8-48B5-8648-648406C272F6}"/>
              </a:ext>
            </a:extLst>
          </p:cNvPr>
          <p:cNvSpPr>
            <a:spLocks noGrp="1"/>
          </p:cNvSpPr>
          <p:nvPr>
            <p:ph type="title"/>
          </p:nvPr>
        </p:nvSpPr>
        <p:spPr/>
        <p:txBody>
          <a:bodyPr/>
          <a:lstStyle/>
          <a:p>
            <a:r>
              <a:rPr lang="en-US" dirty="0"/>
              <a:t>Resources </a:t>
            </a:r>
          </a:p>
        </p:txBody>
      </p:sp>
      <p:sp>
        <p:nvSpPr>
          <p:cNvPr id="4" name="Footer Placeholder 3">
            <a:extLst>
              <a:ext uri="{FF2B5EF4-FFF2-40B4-BE49-F238E27FC236}">
                <a16:creationId xmlns:a16="http://schemas.microsoft.com/office/drawing/2014/main" id="{6998BAD6-7F24-4B0A-A4B3-7D52B2B34863}"/>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8B32AFDF-3F60-419A-BFC3-B578EDD2E16C}"/>
              </a:ext>
            </a:extLst>
          </p:cNvPr>
          <p:cNvSpPr>
            <a:spLocks noGrp="1"/>
          </p:cNvSpPr>
          <p:nvPr>
            <p:ph type="sldNum" sz="quarter" idx="4"/>
          </p:nvPr>
        </p:nvSpPr>
        <p:spPr/>
        <p:txBody>
          <a:bodyPr/>
          <a:lstStyle/>
          <a:p>
            <a:fld id="{489F9553-C816-6842-8939-EE75ECF7EB2B}" type="slidenum">
              <a:rPr lang="en-US" smtClean="0"/>
              <a:pPr/>
              <a:t>22</a:t>
            </a:fld>
            <a:endParaRPr lang="en-US" dirty="0"/>
          </a:p>
        </p:txBody>
      </p:sp>
    </p:spTree>
    <p:extLst>
      <p:ext uri="{BB962C8B-B14F-4D97-AF65-F5344CB8AC3E}">
        <p14:creationId xmlns:p14="http://schemas.microsoft.com/office/powerpoint/2010/main" val="1861717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1CA934-FE6F-4911-8616-22CC150C788A}"/>
              </a:ext>
            </a:extLst>
          </p:cNvPr>
          <p:cNvSpPr>
            <a:spLocks noGrp="1"/>
          </p:cNvSpPr>
          <p:nvPr>
            <p:ph type="title"/>
          </p:nvPr>
        </p:nvSpPr>
        <p:spPr>
          <a:xfrm>
            <a:off x="602826" y="2130901"/>
            <a:ext cx="3763611" cy="1124985"/>
          </a:xfrm>
        </p:spPr>
        <p:txBody>
          <a:bodyPr/>
          <a:lstStyle/>
          <a:p>
            <a:r>
              <a:rPr lang="en-US" dirty="0"/>
              <a:t>Thank you for your commitment to safety and our Mission. </a:t>
            </a:r>
          </a:p>
        </p:txBody>
      </p:sp>
      <p:sp>
        <p:nvSpPr>
          <p:cNvPr id="4" name="Footer Placeholder 3">
            <a:extLst>
              <a:ext uri="{FF2B5EF4-FFF2-40B4-BE49-F238E27FC236}">
                <a16:creationId xmlns:a16="http://schemas.microsoft.com/office/drawing/2014/main" id="{F3F5BD7C-480B-452F-B8AD-E6AB3A7C4A03}"/>
              </a:ext>
            </a:extLst>
          </p:cNvPr>
          <p:cNvSpPr>
            <a:spLocks noGrp="1"/>
          </p:cNvSpPr>
          <p:nvPr>
            <p:ph type="ftr" sz="quarter" idx="3"/>
          </p:nvPr>
        </p:nvSpPr>
        <p:spPr/>
        <p:txBody>
          <a:bodyPr/>
          <a:lstStyle/>
          <a:p>
            <a:r>
              <a:rPr lang="en-US"/>
              <a:t>©2019 Trinity Health, All Rights Reserved</a:t>
            </a:r>
            <a:endParaRPr lang="en-US" dirty="0"/>
          </a:p>
        </p:txBody>
      </p:sp>
      <p:sp>
        <p:nvSpPr>
          <p:cNvPr id="5" name="Slide Number Placeholder 4">
            <a:extLst>
              <a:ext uri="{FF2B5EF4-FFF2-40B4-BE49-F238E27FC236}">
                <a16:creationId xmlns:a16="http://schemas.microsoft.com/office/drawing/2014/main" id="{A6282F69-3841-4EAA-A13A-E490C4D62333}"/>
              </a:ext>
            </a:extLst>
          </p:cNvPr>
          <p:cNvSpPr>
            <a:spLocks noGrp="1"/>
          </p:cNvSpPr>
          <p:nvPr>
            <p:ph type="sldNum" sz="quarter" idx="4"/>
          </p:nvPr>
        </p:nvSpPr>
        <p:spPr/>
        <p:txBody>
          <a:bodyPr/>
          <a:lstStyle/>
          <a:p>
            <a:fld id="{489F9553-C816-6842-8939-EE75ECF7EB2B}" type="slidenum">
              <a:rPr lang="en-US" smtClean="0"/>
              <a:pPr/>
              <a:t>23</a:t>
            </a:fld>
            <a:endParaRPr lang="en-US" dirty="0"/>
          </a:p>
        </p:txBody>
      </p:sp>
    </p:spTree>
    <p:extLst>
      <p:ext uri="{BB962C8B-B14F-4D97-AF65-F5344CB8AC3E}">
        <p14:creationId xmlns:p14="http://schemas.microsoft.com/office/powerpoint/2010/main" val="306872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93407" y="999054"/>
            <a:ext cx="5759299" cy="3601521"/>
          </a:xfrm>
        </p:spPr>
        <p:txBody>
          <a:bodyPr>
            <a:normAutofit fontScale="77500" lnSpcReduction="20000"/>
          </a:bodyPr>
          <a:lstStyle/>
          <a:p>
            <a:r>
              <a:rPr lang="en-US" dirty="0"/>
              <a:t>Trinity Health reviews guidance and requirements from the Centers for Disease Control and Prevention (CDC), the Occupational Health and Safety Administration (OSHA), and other agencies to ensure we protect the health and well-being of all our colleagues</a:t>
            </a:r>
          </a:p>
          <a:p>
            <a:r>
              <a:rPr lang="en-US" dirty="0"/>
              <a:t>Requirements and expectations in response to COVID-19 have been created for your health and safety and the health and safety of those around you in our non-patient care office environments </a:t>
            </a:r>
          </a:p>
          <a:p>
            <a:r>
              <a:rPr lang="en-US" dirty="0"/>
              <a:t>Some may seem challenging, but this cautious approach will keep all of us safer!</a:t>
            </a:r>
          </a:p>
          <a:p>
            <a:pPr marL="0" indent="0">
              <a:buNone/>
            </a:pPr>
            <a:endParaRPr lang="en-US" dirty="0"/>
          </a:p>
        </p:txBody>
      </p:sp>
      <p:sp>
        <p:nvSpPr>
          <p:cNvPr id="3" name="Title 2"/>
          <p:cNvSpPr>
            <a:spLocks noGrp="1"/>
          </p:cNvSpPr>
          <p:nvPr>
            <p:ph type="title"/>
          </p:nvPr>
        </p:nvSpPr>
        <p:spPr/>
        <p:txBody>
          <a:bodyPr/>
          <a:lstStyle/>
          <a:p>
            <a:r>
              <a:rPr lang="en-US" dirty="0"/>
              <a:t>Colleague safety is a top Trinity Health priority</a:t>
            </a:r>
          </a:p>
        </p:txBody>
      </p:sp>
      <p:sp>
        <p:nvSpPr>
          <p:cNvPr id="4" name="Footer Placeholder 3"/>
          <p:cNvSpPr>
            <a:spLocks noGrp="1"/>
          </p:cNvSpPr>
          <p:nvPr>
            <p:ph type="ftr" sz="quarter" idx="3"/>
          </p:nvPr>
        </p:nvSpPr>
        <p:spPr/>
        <p:txBody>
          <a:bodyPr/>
          <a:lstStyle/>
          <a:p>
            <a:r>
              <a:rPr lang="en-US"/>
              <a:t>©2020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3</a:t>
            </a:fld>
            <a:endParaRPr lang="en-US" dirty="0"/>
          </a:p>
        </p:txBody>
      </p:sp>
      <p:sp>
        <p:nvSpPr>
          <p:cNvPr id="6" name="Text Box 2">
            <a:extLst>
              <a:ext uri="{FF2B5EF4-FFF2-40B4-BE49-F238E27FC236}">
                <a16:creationId xmlns:a16="http://schemas.microsoft.com/office/drawing/2014/main" id="{ABF1A47D-9C57-480D-AE15-2F23EA46419E}"/>
              </a:ext>
            </a:extLst>
          </p:cNvPr>
          <p:cNvSpPr txBox="1">
            <a:spLocks noChangeArrowheads="1"/>
          </p:cNvSpPr>
          <p:nvPr/>
        </p:nvSpPr>
        <p:spPr bwMode="auto">
          <a:xfrm>
            <a:off x="6152706" y="1103004"/>
            <a:ext cx="2827377" cy="1844800"/>
          </a:xfrm>
          <a:prstGeom prst="rect">
            <a:avLst/>
          </a:prstGeom>
          <a:solidFill>
            <a:srgbClr val="FFFFFF"/>
          </a:solidFill>
          <a:ln w="28575">
            <a:solidFill>
              <a:srgbClr val="A3D55F"/>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2000" dirty="0">
                <a:solidFill>
                  <a:srgbClr val="732282"/>
                </a:solidFill>
                <a:effectLst/>
                <a:latin typeface="Arial" panose="020B0604020202020204" pitchFamily="34" charset="0"/>
                <a:ea typeface="MS Mincho" panose="02020609040205080304" pitchFamily="49" charset="-128"/>
                <a:cs typeface="Arial" panose="020B0604020202020204" pitchFamily="34" charset="0"/>
              </a:rPr>
              <a:t>Core Value of Safety </a:t>
            </a:r>
            <a:br>
              <a:rPr lang="en-US" sz="1400" dirty="0">
                <a:solidFill>
                  <a:srgbClr val="333333"/>
                </a:solidFill>
                <a:effectLst/>
                <a:latin typeface="Arial" panose="020B0604020202020204" pitchFamily="34" charset="0"/>
                <a:ea typeface="MS Mincho" panose="02020609040205080304" pitchFamily="49" charset="-128"/>
                <a:cs typeface="Times New Roman" panose="02020603050405020304" pitchFamily="18" charset="0"/>
              </a:rPr>
            </a:br>
            <a:r>
              <a:rPr lang="en-US" dirty="0">
                <a:solidFill>
                  <a:srgbClr val="333333"/>
                </a:solidFill>
                <a:effectLst/>
                <a:latin typeface="Arial" panose="020B0604020202020204" pitchFamily="34" charset="0"/>
                <a:ea typeface="MS Mincho" panose="02020609040205080304" pitchFamily="49" charset="-128"/>
                <a:cs typeface="Times New Roman" panose="02020603050405020304" pitchFamily="18" charset="0"/>
              </a:rPr>
              <a:t>We embrace a culture that prevents harm and nurtures a healing, safe environment for all.</a:t>
            </a:r>
            <a:endParaRPr lang="en-US" sz="1100" dirty="0">
              <a:solidFill>
                <a:srgbClr val="404040"/>
              </a:solidFill>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852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014D18-F155-41AA-8702-4C19203B81C9}"/>
              </a:ext>
            </a:extLst>
          </p:cNvPr>
          <p:cNvSpPr>
            <a:spLocks noGrp="1"/>
          </p:cNvSpPr>
          <p:nvPr>
            <p:ph sz="quarter" idx="12"/>
          </p:nvPr>
        </p:nvSpPr>
        <p:spPr>
          <a:xfrm>
            <a:off x="393408" y="908108"/>
            <a:ext cx="5050462" cy="3601521"/>
          </a:xfrm>
        </p:spPr>
        <p:txBody>
          <a:bodyPr>
            <a:normAutofit fontScale="70000" lnSpcReduction="20000"/>
          </a:bodyPr>
          <a:lstStyle/>
          <a:p>
            <a:r>
              <a:rPr lang="en-US" dirty="0"/>
              <a:t>Please read the guide if you have not already </a:t>
            </a:r>
          </a:p>
          <a:p>
            <a:r>
              <a:rPr lang="en-US" dirty="0"/>
              <a:t>Addresses requirements and expectations for working in a non-patient care office setting: </a:t>
            </a:r>
          </a:p>
          <a:p>
            <a:pPr lvl="1"/>
            <a:r>
              <a:rPr lang="en-US" dirty="0"/>
              <a:t>safely report to work</a:t>
            </a:r>
          </a:p>
          <a:p>
            <a:pPr lvl="1"/>
            <a:r>
              <a:rPr lang="en-US" dirty="0"/>
              <a:t>daily screening at identified check points</a:t>
            </a:r>
          </a:p>
          <a:p>
            <a:pPr lvl="1"/>
            <a:r>
              <a:rPr lang="en-US" dirty="0"/>
              <a:t>cleaning and disinfection of the environment workspaces and common use areas</a:t>
            </a:r>
          </a:p>
          <a:p>
            <a:pPr lvl="1"/>
            <a:r>
              <a:rPr lang="en-US" dirty="0"/>
              <a:t>hand hygiene</a:t>
            </a:r>
          </a:p>
          <a:p>
            <a:pPr lvl="1"/>
            <a:r>
              <a:rPr lang="en-US" dirty="0"/>
              <a:t>physical distancing</a:t>
            </a:r>
          </a:p>
          <a:p>
            <a:pPr lvl="1"/>
            <a:r>
              <a:rPr lang="en-US" dirty="0"/>
              <a:t>use of masks or face coverings</a:t>
            </a:r>
          </a:p>
          <a:p>
            <a:pPr lvl="1"/>
            <a:r>
              <a:rPr lang="en-US" dirty="0"/>
              <a:t>other practices to minimize exposure to COVID-19 and minimize chance of exposure in our workplaces </a:t>
            </a:r>
          </a:p>
          <a:p>
            <a:endParaRPr lang="en-US" dirty="0"/>
          </a:p>
        </p:txBody>
      </p:sp>
      <p:sp>
        <p:nvSpPr>
          <p:cNvPr id="3" name="Title 2">
            <a:extLst>
              <a:ext uri="{FF2B5EF4-FFF2-40B4-BE49-F238E27FC236}">
                <a16:creationId xmlns:a16="http://schemas.microsoft.com/office/drawing/2014/main" id="{46D87B4E-8E07-450C-B2DB-B612DF017CD3}"/>
              </a:ext>
            </a:extLst>
          </p:cNvPr>
          <p:cNvSpPr>
            <a:spLocks noGrp="1"/>
          </p:cNvSpPr>
          <p:nvPr>
            <p:ph type="title"/>
          </p:nvPr>
        </p:nvSpPr>
        <p:spPr/>
        <p:txBody>
          <a:bodyPr/>
          <a:lstStyle/>
          <a:p>
            <a:r>
              <a:rPr lang="en-US" sz="2400" dirty="0"/>
              <a:t>Safety Expectations and Guidelines for Colleagues in Offices</a:t>
            </a:r>
          </a:p>
        </p:txBody>
      </p:sp>
      <p:sp>
        <p:nvSpPr>
          <p:cNvPr id="4" name="Footer Placeholder 3">
            <a:extLst>
              <a:ext uri="{FF2B5EF4-FFF2-40B4-BE49-F238E27FC236}">
                <a16:creationId xmlns:a16="http://schemas.microsoft.com/office/drawing/2014/main" id="{161A07A8-8740-485F-9EF1-7E59ADA3D12E}"/>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44A27270-4080-4F6F-8166-9EBCC111CC1E}"/>
              </a:ext>
            </a:extLst>
          </p:cNvPr>
          <p:cNvSpPr>
            <a:spLocks noGrp="1"/>
          </p:cNvSpPr>
          <p:nvPr>
            <p:ph type="sldNum" sz="quarter" idx="4"/>
          </p:nvPr>
        </p:nvSpPr>
        <p:spPr/>
        <p:txBody>
          <a:bodyPr/>
          <a:lstStyle/>
          <a:p>
            <a:fld id="{489F9553-C816-6842-8939-EE75ECF7EB2B}" type="slidenum">
              <a:rPr lang="en-US" smtClean="0"/>
              <a:pPr/>
              <a:t>4</a:t>
            </a:fld>
            <a:endParaRPr lang="en-US" dirty="0"/>
          </a:p>
        </p:txBody>
      </p:sp>
      <p:pic>
        <p:nvPicPr>
          <p:cNvPr id="6" name="Picture 5">
            <a:extLst>
              <a:ext uri="{FF2B5EF4-FFF2-40B4-BE49-F238E27FC236}">
                <a16:creationId xmlns:a16="http://schemas.microsoft.com/office/drawing/2014/main" id="{C1587BE0-21B4-490C-8607-EF95016207D7}"/>
              </a:ext>
            </a:extLst>
          </p:cNvPr>
          <p:cNvPicPr>
            <a:picLocks noChangeAspect="1"/>
          </p:cNvPicPr>
          <p:nvPr/>
        </p:nvPicPr>
        <p:blipFill>
          <a:blip r:embed="rId2"/>
          <a:stretch>
            <a:fillRect/>
          </a:stretch>
        </p:blipFill>
        <p:spPr>
          <a:xfrm>
            <a:off x="6372739" y="999054"/>
            <a:ext cx="2526716" cy="3291313"/>
          </a:xfrm>
          <a:prstGeom prst="rect">
            <a:avLst/>
          </a:prstGeom>
          <a:ln>
            <a:solidFill>
              <a:schemeClr val="tx1"/>
            </a:solidFill>
          </a:ln>
        </p:spPr>
      </p:pic>
    </p:spTree>
    <p:extLst>
      <p:ext uri="{BB962C8B-B14F-4D97-AF65-F5344CB8AC3E}">
        <p14:creationId xmlns:p14="http://schemas.microsoft.com/office/powerpoint/2010/main" val="9373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9627B8-B6E0-40DE-A0AA-C6F0E3F192A4}"/>
              </a:ext>
            </a:extLst>
          </p:cNvPr>
          <p:cNvSpPr>
            <a:spLocks noGrp="1"/>
          </p:cNvSpPr>
          <p:nvPr>
            <p:ph sz="quarter" idx="12"/>
          </p:nvPr>
        </p:nvSpPr>
        <p:spPr>
          <a:xfrm>
            <a:off x="2379479" y="254774"/>
            <a:ext cx="6397259" cy="3601521"/>
          </a:xfrm>
        </p:spPr>
        <p:txBody>
          <a:bodyPr/>
          <a:lstStyle/>
          <a:p>
            <a:pPr marL="0" indent="0">
              <a:buNone/>
            </a:pPr>
            <a:r>
              <a:rPr lang="en-US" dirty="0">
                <a:solidFill>
                  <a:srgbClr val="6E2585"/>
                </a:solidFill>
              </a:rPr>
              <a:t>You have an important role </a:t>
            </a:r>
          </a:p>
        </p:txBody>
      </p:sp>
      <p:sp>
        <p:nvSpPr>
          <p:cNvPr id="4" name="Footer Placeholder 3">
            <a:extLst>
              <a:ext uri="{FF2B5EF4-FFF2-40B4-BE49-F238E27FC236}">
                <a16:creationId xmlns:a16="http://schemas.microsoft.com/office/drawing/2014/main" id="{321861A4-EADB-42F5-9F2A-A31B39458406}"/>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3C83B29C-F711-4F2D-BD4C-A0DBE316BEB1}"/>
              </a:ext>
            </a:extLst>
          </p:cNvPr>
          <p:cNvSpPr>
            <a:spLocks noGrp="1"/>
          </p:cNvSpPr>
          <p:nvPr>
            <p:ph type="sldNum" sz="quarter" idx="4"/>
          </p:nvPr>
        </p:nvSpPr>
        <p:spPr/>
        <p:txBody>
          <a:bodyPr/>
          <a:lstStyle/>
          <a:p>
            <a:fld id="{489F9553-C816-6842-8939-EE75ECF7EB2B}" type="slidenum">
              <a:rPr lang="en-US" smtClean="0"/>
              <a:pPr/>
              <a:t>5</a:t>
            </a:fld>
            <a:endParaRPr lang="en-US" dirty="0"/>
          </a:p>
        </p:txBody>
      </p:sp>
      <p:pic>
        <p:nvPicPr>
          <p:cNvPr id="6" name="Picture 5">
            <a:extLst>
              <a:ext uri="{FF2B5EF4-FFF2-40B4-BE49-F238E27FC236}">
                <a16:creationId xmlns:a16="http://schemas.microsoft.com/office/drawing/2014/main" id="{520ABBEA-D48A-4A31-8E44-E480D9A9015F}"/>
              </a:ext>
            </a:extLst>
          </p:cNvPr>
          <p:cNvPicPr/>
          <p:nvPr/>
        </p:nvPicPr>
        <p:blipFill>
          <a:blip r:embed="rId2"/>
          <a:stretch>
            <a:fillRect/>
          </a:stretch>
        </p:blipFill>
        <p:spPr>
          <a:xfrm>
            <a:off x="301259" y="846884"/>
            <a:ext cx="1696644" cy="1612782"/>
          </a:xfrm>
          <a:prstGeom prst="rect">
            <a:avLst/>
          </a:prstGeom>
        </p:spPr>
      </p:pic>
      <p:sp>
        <p:nvSpPr>
          <p:cNvPr id="9" name="Rectangle 8">
            <a:extLst>
              <a:ext uri="{FF2B5EF4-FFF2-40B4-BE49-F238E27FC236}">
                <a16:creationId xmlns:a16="http://schemas.microsoft.com/office/drawing/2014/main" id="{FC43E8D7-6A0E-4373-B703-BDDCC10E1A12}"/>
              </a:ext>
            </a:extLst>
          </p:cNvPr>
          <p:cNvSpPr/>
          <p:nvPr/>
        </p:nvSpPr>
        <p:spPr>
          <a:xfrm>
            <a:off x="2352720" y="737163"/>
            <a:ext cx="6424018" cy="3416320"/>
          </a:xfrm>
          <a:prstGeom prst="rect">
            <a:avLst/>
          </a:prstGeom>
        </p:spPr>
        <p:txBody>
          <a:bodyPr wrap="square">
            <a:spAutoFit/>
          </a:bodyPr>
          <a:lstStyle/>
          <a:p>
            <a:r>
              <a:rPr lang="en-US" dirty="0"/>
              <a:t>For your safety and that of all our colleagues, your commitment to the following is critical:</a:t>
            </a:r>
          </a:p>
          <a:p>
            <a:r>
              <a:rPr lang="en-US" dirty="0"/>
              <a:t>• Complete the screening daily</a:t>
            </a:r>
          </a:p>
          <a:p>
            <a:r>
              <a:rPr lang="en-US" dirty="0"/>
              <a:t>• Follow the physical distancing guidelines</a:t>
            </a:r>
          </a:p>
          <a:p>
            <a:r>
              <a:rPr lang="en-US" dirty="0"/>
              <a:t>• Wear your face covering when you’re in common areas and public spaces</a:t>
            </a:r>
          </a:p>
          <a:p>
            <a:r>
              <a:rPr lang="en-US" dirty="0"/>
              <a:t>• Disinfect your workspace at least twice daily</a:t>
            </a:r>
          </a:p>
          <a:p>
            <a:r>
              <a:rPr lang="en-US" dirty="0"/>
              <a:t>• Wash your hands or sanitize your hands often</a:t>
            </a:r>
          </a:p>
          <a:p>
            <a:r>
              <a:rPr lang="en-US" dirty="0"/>
              <a:t>• Get enough sleep and practice self-care</a:t>
            </a:r>
          </a:p>
          <a:p>
            <a:r>
              <a:rPr lang="en-US" dirty="0"/>
              <a:t>• Do not come to work if you feel sick</a:t>
            </a:r>
          </a:p>
          <a:p>
            <a:r>
              <a:rPr lang="en-US" dirty="0"/>
              <a:t>• If you feel sick at work, stay six feet from other colleagues, tell your manager who will ask you to go home</a:t>
            </a:r>
          </a:p>
        </p:txBody>
      </p:sp>
    </p:spTree>
    <p:extLst>
      <p:ext uri="{BB962C8B-B14F-4D97-AF65-F5344CB8AC3E}">
        <p14:creationId xmlns:p14="http://schemas.microsoft.com/office/powerpoint/2010/main" val="53244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60BE4F-CF51-4C7C-850F-2332E71A8E54}"/>
              </a:ext>
            </a:extLst>
          </p:cNvPr>
          <p:cNvSpPr>
            <a:spLocks noGrp="1"/>
          </p:cNvSpPr>
          <p:nvPr>
            <p:ph sz="quarter" idx="12"/>
          </p:nvPr>
        </p:nvSpPr>
        <p:spPr>
          <a:xfrm>
            <a:off x="393408" y="999054"/>
            <a:ext cx="6553197" cy="3601521"/>
          </a:xfrm>
        </p:spPr>
        <p:txBody>
          <a:bodyPr/>
          <a:lstStyle/>
          <a:p>
            <a:pPr lvl="0"/>
            <a:r>
              <a:rPr lang="en-US" dirty="0"/>
              <a:t>If you are not feeling well, have developed symptoms of COVID-19 while not at work, or otherwise know that you will be answering “yes” to any of the screening questions or protocols at the location where you work, you must notify your supervisor and must not enter the building. </a:t>
            </a:r>
          </a:p>
          <a:p>
            <a:endParaRPr lang="en-US" dirty="0"/>
          </a:p>
        </p:txBody>
      </p:sp>
      <p:sp>
        <p:nvSpPr>
          <p:cNvPr id="3" name="Title 2">
            <a:extLst>
              <a:ext uri="{FF2B5EF4-FFF2-40B4-BE49-F238E27FC236}">
                <a16:creationId xmlns:a16="http://schemas.microsoft.com/office/drawing/2014/main" id="{D268615C-EACC-4155-BF81-DC9AD0861A26}"/>
              </a:ext>
            </a:extLst>
          </p:cNvPr>
          <p:cNvSpPr>
            <a:spLocks noGrp="1"/>
          </p:cNvSpPr>
          <p:nvPr>
            <p:ph type="title"/>
          </p:nvPr>
        </p:nvSpPr>
        <p:spPr/>
        <p:txBody>
          <a:bodyPr/>
          <a:lstStyle/>
          <a:p>
            <a:r>
              <a:rPr lang="en-US" dirty="0"/>
              <a:t>Remember: Do not come to work if you are sick </a:t>
            </a:r>
          </a:p>
        </p:txBody>
      </p:sp>
      <p:sp>
        <p:nvSpPr>
          <p:cNvPr id="4" name="Footer Placeholder 3">
            <a:extLst>
              <a:ext uri="{FF2B5EF4-FFF2-40B4-BE49-F238E27FC236}">
                <a16:creationId xmlns:a16="http://schemas.microsoft.com/office/drawing/2014/main" id="{C93C37D2-F467-4C45-8A9F-05B721CAC739}"/>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CF21A459-A126-44C1-8A9C-848E80CE10E6}"/>
              </a:ext>
            </a:extLst>
          </p:cNvPr>
          <p:cNvSpPr>
            <a:spLocks noGrp="1"/>
          </p:cNvSpPr>
          <p:nvPr>
            <p:ph type="sldNum" sz="quarter" idx="4"/>
          </p:nvPr>
        </p:nvSpPr>
        <p:spPr/>
        <p:txBody>
          <a:bodyPr/>
          <a:lstStyle/>
          <a:p>
            <a:fld id="{489F9553-C816-6842-8939-EE75ECF7EB2B}" type="slidenum">
              <a:rPr lang="en-US" smtClean="0"/>
              <a:pPr/>
              <a:t>6</a:t>
            </a:fld>
            <a:endParaRPr lang="en-US" dirty="0"/>
          </a:p>
        </p:txBody>
      </p:sp>
      <p:sp>
        <p:nvSpPr>
          <p:cNvPr id="8" name="Oval 7">
            <a:extLst>
              <a:ext uri="{FF2B5EF4-FFF2-40B4-BE49-F238E27FC236}">
                <a16:creationId xmlns:a16="http://schemas.microsoft.com/office/drawing/2014/main" id="{0B6B4E79-D13E-4BA0-8A5C-AFF7CD49FE2E}"/>
              </a:ext>
            </a:extLst>
          </p:cNvPr>
          <p:cNvSpPr/>
          <p:nvPr/>
        </p:nvSpPr>
        <p:spPr>
          <a:xfrm>
            <a:off x="7141536" y="1126091"/>
            <a:ext cx="1424767" cy="1348120"/>
          </a:xfrm>
          <a:prstGeom prst="ellipse">
            <a:avLst/>
          </a:prstGeom>
          <a:solidFill>
            <a:schemeClr val="tx2"/>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pic>
        <p:nvPicPr>
          <p:cNvPr id="7" name="Graphic 6" descr="Exclamation mark">
            <a:extLst>
              <a:ext uri="{FF2B5EF4-FFF2-40B4-BE49-F238E27FC236}">
                <a16:creationId xmlns:a16="http://schemas.microsoft.com/office/drawing/2014/main" id="{24243370-C7A8-48B8-B301-705D7FDBC6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30389" y="1342951"/>
            <a:ext cx="847060" cy="914400"/>
          </a:xfrm>
          <a:prstGeom prst="rect">
            <a:avLst/>
          </a:prstGeom>
        </p:spPr>
      </p:pic>
    </p:spTree>
    <p:extLst>
      <p:ext uri="{BB962C8B-B14F-4D97-AF65-F5344CB8AC3E}">
        <p14:creationId xmlns:p14="http://schemas.microsoft.com/office/powerpoint/2010/main" val="2596831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646D24F-1EFB-4B87-87C9-28187EDD07E1}"/>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94C22776-A7B6-445C-B544-5E4F1E563CA4}"/>
              </a:ext>
            </a:extLst>
          </p:cNvPr>
          <p:cNvSpPr>
            <a:spLocks noGrp="1"/>
          </p:cNvSpPr>
          <p:nvPr>
            <p:ph type="sldNum" sz="quarter" idx="4"/>
          </p:nvPr>
        </p:nvSpPr>
        <p:spPr/>
        <p:txBody>
          <a:bodyPr/>
          <a:lstStyle/>
          <a:p>
            <a:fld id="{489F9553-C816-6842-8939-EE75ECF7EB2B}" type="slidenum">
              <a:rPr lang="en-US" smtClean="0"/>
              <a:pPr/>
              <a:t>7</a:t>
            </a:fld>
            <a:endParaRPr lang="en-US" dirty="0"/>
          </a:p>
        </p:txBody>
      </p:sp>
      <p:sp>
        <p:nvSpPr>
          <p:cNvPr id="13" name="Rectangle 9">
            <a:extLst>
              <a:ext uri="{FF2B5EF4-FFF2-40B4-BE49-F238E27FC236}">
                <a16:creationId xmlns:a16="http://schemas.microsoft.com/office/drawing/2014/main" id="{454DE6CE-E4C1-4770-9808-C877CA9A3132}"/>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Content Placeholder 16">
            <a:extLst>
              <a:ext uri="{FF2B5EF4-FFF2-40B4-BE49-F238E27FC236}">
                <a16:creationId xmlns:a16="http://schemas.microsoft.com/office/drawing/2014/main" id="{777D1692-C7E6-41F8-9A0B-EE6BE2258B8B}"/>
              </a:ext>
            </a:extLst>
          </p:cNvPr>
          <p:cNvSpPr>
            <a:spLocks noGrp="1"/>
          </p:cNvSpPr>
          <p:nvPr>
            <p:ph sz="quarter" idx="12"/>
          </p:nvPr>
        </p:nvSpPr>
        <p:spPr/>
        <p:txBody>
          <a:bodyPr>
            <a:normAutofit fontScale="70000" lnSpcReduction="20000"/>
          </a:bodyPr>
          <a:lstStyle/>
          <a:p>
            <a:pPr marL="0" indent="0">
              <a:buNone/>
            </a:pPr>
            <a:r>
              <a:rPr lang="en-US" dirty="0">
                <a:highlight>
                  <a:srgbClr val="FFFF00"/>
                </a:highlight>
              </a:rPr>
              <a:t>&lt;Manager should add specific building screening protocol information here&gt;</a:t>
            </a:r>
            <a:endParaRPr lang="en-US" dirty="0"/>
          </a:p>
          <a:p>
            <a:r>
              <a:rPr lang="en-US" dirty="0"/>
              <a:t>You will be screened daily upon arrival at your initial work location.</a:t>
            </a:r>
          </a:p>
          <a:p>
            <a:r>
              <a:rPr lang="en-US" dirty="0"/>
              <a:t>If building has a self-screening protocol in place, you must accurately answer screening questions.</a:t>
            </a:r>
          </a:p>
          <a:p>
            <a:r>
              <a:rPr lang="en-US" dirty="0"/>
              <a:t>If you are temporarily leaving and returning to the same building on the same day, unless your condition changes there is no need to be re-screened after the initial daily screening at that building location if there is an ability to identify that you have already been screened that day at that building.   </a:t>
            </a:r>
          </a:p>
          <a:p>
            <a:r>
              <a:rPr lang="en-US" dirty="0"/>
              <a:t>If you are traveling between buildings on the same day, you must complete the required screening protocol at each building entry. </a:t>
            </a:r>
          </a:p>
          <a:p>
            <a:r>
              <a:rPr lang="en-US" dirty="0"/>
              <a:t>Maintain physical distancing of six-feet separation while waiting to respond to screening questions if others are present at the entrance or in the building lobby. </a:t>
            </a:r>
          </a:p>
          <a:p>
            <a:endParaRPr lang="en-US" dirty="0"/>
          </a:p>
        </p:txBody>
      </p:sp>
      <p:sp>
        <p:nvSpPr>
          <p:cNvPr id="23" name="Title 2">
            <a:extLst>
              <a:ext uri="{FF2B5EF4-FFF2-40B4-BE49-F238E27FC236}">
                <a16:creationId xmlns:a16="http://schemas.microsoft.com/office/drawing/2014/main" id="{EFFE8E7E-29CD-4C93-A264-EEAD923A9C1C}"/>
              </a:ext>
            </a:extLst>
          </p:cNvPr>
          <p:cNvSpPr>
            <a:spLocks noGrp="1"/>
          </p:cNvSpPr>
          <p:nvPr>
            <p:ph type="title"/>
          </p:nvPr>
        </p:nvSpPr>
        <p:spPr>
          <a:xfrm>
            <a:off x="393408" y="345640"/>
            <a:ext cx="8229600" cy="498656"/>
          </a:xfrm>
        </p:spPr>
        <p:txBody>
          <a:bodyPr/>
          <a:lstStyle/>
          <a:p>
            <a:r>
              <a:rPr lang="en-US" dirty="0"/>
              <a:t>Upon arrival: Daily screening at entrance </a:t>
            </a:r>
          </a:p>
        </p:txBody>
      </p:sp>
    </p:spTree>
    <p:extLst>
      <p:ext uri="{BB962C8B-B14F-4D97-AF65-F5344CB8AC3E}">
        <p14:creationId xmlns:p14="http://schemas.microsoft.com/office/powerpoint/2010/main" val="14211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6195BC4-C85C-430C-8455-5C47DFB4CB77}"/>
              </a:ext>
            </a:extLst>
          </p:cNvPr>
          <p:cNvSpPr>
            <a:spLocks noGrp="1"/>
          </p:cNvSpPr>
          <p:nvPr>
            <p:ph type="ftr" sz="quarter" idx="3"/>
          </p:nvPr>
        </p:nvSpPr>
        <p:spPr/>
        <p:txBody>
          <a:bodyPr/>
          <a:lstStyle/>
          <a:p>
            <a:r>
              <a:rPr lang="en-US" dirty="0"/>
              <a:t>©2020 Trinity Health, All Rights Reserved</a:t>
            </a:r>
          </a:p>
        </p:txBody>
      </p:sp>
      <p:sp>
        <p:nvSpPr>
          <p:cNvPr id="5" name="Slide Number Placeholder 4">
            <a:extLst>
              <a:ext uri="{FF2B5EF4-FFF2-40B4-BE49-F238E27FC236}">
                <a16:creationId xmlns:a16="http://schemas.microsoft.com/office/drawing/2014/main" id="{89ADDFB8-9770-4D29-AAF6-F7F6EC7FB712}"/>
              </a:ext>
            </a:extLst>
          </p:cNvPr>
          <p:cNvSpPr>
            <a:spLocks noGrp="1"/>
          </p:cNvSpPr>
          <p:nvPr>
            <p:ph type="sldNum" sz="quarter" idx="4"/>
          </p:nvPr>
        </p:nvSpPr>
        <p:spPr/>
        <p:txBody>
          <a:bodyPr/>
          <a:lstStyle/>
          <a:p>
            <a:fld id="{489F9553-C816-6842-8939-EE75ECF7EB2B}" type="slidenum">
              <a:rPr lang="en-US" smtClean="0"/>
              <a:pPr/>
              <a:t>8</a:t>
            </a:fld>
            <a:endParaRPr lang="en-US" dirty="0"/>
          </a:p>
        </p:txBody>
      </p:sp>
      <p:sp>
        <p:nvSpPr>
          <p:cNvPr id="6" name="Text Box 2">
            <a:extLst>
              <a:ext uri="{FF2B5EF4-FFF2-40B4-BE49-F238E27FC236}">
                <a16:creationId xmlns:a16="http://schemas.microsoft.com/office/drawing/2014/main" id="{2E29EA72-2FF2-441E-9DCC-6278637E3B79}"/>
              </a:ext>
            </a:extLst>
          </p:cNvPr>
          <p:cNvSpPr txBox="1">
            <a:spLocks noChangeArrowheads="1"/>
          </p:cNvSpPr>
          <p:nvPr/>
        </p:nvSpPr>
        <p:spPr bwMode="auto">
          <a:xfrm>
            <a:off x="336698" y="394646"/>
            <a:ext cx="8373320" cy="4092293"/>
          </a:xfrm>
          <a:prstGeom prst="rect">
            <a:avLst/>
          </a:prstGeom>
          <a:solidFill>
            <a:srgbClr val="F2F2F2"/>
          </a:solidFill>
          <a:ln w="25400">
            <a:solidFill>
              <a:srgbClr val="722282"/>
            </a:solidFill>
            <a:miter lim="800000"/>
            <a:headEnd/>
            <a:tailEnd/>
          </a:ln>
          <a:effectLst>
            <a:outerShdw dist="38100" dir="2700000" algn="tl" rotWithShape="0">
              <a:srgbClr val="000000">
                <a:alpha val="39999"/>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722282"/>
                </a:solidFill>
                <a:effectLst/>
                <a:latin typeface="Arial" panose="020B0604020202020204" pitchFamily="34" charset="0"/>
                <a:ea typeface="MS Mincho" panose="02020609040205080304" pitchFamily="49" charset="-128"/>
                <a:cs typeface="Arial" panose="020B0604020202020204" pitchFamily="34" charset="0"/>
              </a:rPr>
              <a:t>Entrance Screening Questions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(based on federal CDC &amp; OSHA references </a:t>
            </a:r>
            <a:r>
              <a:rPr kumimoji="0" lang="en-US" altLang="en-US" sz="10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requirements for buildings in specific locations may vary </a:t>
            </a:r>
            <a:r>
              <a:rPr kumimoji="0" lang="en-US" altLang="en-US" sz="1000" b="0"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a:t>
            </a: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follow applicable state or local requirements if more specific than the following)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Do you have a fever (i.e., &gt; 100.0 F / 37.8 C)?</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Do you have any of the following symptoms? </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Cough (unrelated to known asthma or allergies) </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Shortness of Breath or Difficulty Breathing (unrelated to known asthma or other conditions)</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Fatigue</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Muscle or body aches</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Headache</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New loss of taste or smell</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Sore throat</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Congestion or runny nose</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Nausea or vomiting</a:t>
            </a:r>
            <a:endParaRPr kumimoji="0" lang="en-US" altLang="en-US" sz="6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Diarrhea</a:t>
            </a: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Have you been in close contact with someone diagnosed with COVID-19 in the last 14 days?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Have you returned from international travel during the last 14 days?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If you answer </a:t>
            </a:r>
            <a:r>
              <a:rPr kumimoji="0" lang="en-US" altLang="en-US" sz="1000" b="1"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a:t>
            </a:r>
            <a:r>
              <a:rPr kumimoji="0" lang="en-US" altLang="en-US" sz="10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yes</a:t>
            </a:r>
            <a:r>
              <a:rPr kumimoji="0" lang="en-US" altLang="en-US" sz="1000" b="1" i="0" u="none" strike="noStrike" cap="none" normalizeH="0" baseline="0" dirty="0">
                <a:ln>
                  <a:noFill/>
                </a:ln>
                <a:solidFill>
                  <a:schemeClr val="tx1"/>
                </a:solidFill>
                <a:effectLst/>
                <a:latin typeface="Cambria" panose="02040503050406030204" pitchFamily="18" charset="0"/>
                <a:ea typeface="MS Mincho" panose="02020609040205080304" pitchFamily="49" charset="-128"/>
                <a:cs typeface="Arial" panose="020B0604020202020204" pitchFamily="34" charset="0"/>
              </a:rPr>
              <a:t>”</a:t>
            </a:r>
            <a:r>
              <a:rPr kumimoji="0" lang="en-US" altLang="en-US" sz="10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to any of the questions above, do not proceed to your workstation or further into the building. Notify your supervisor and determine next steps.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If you become sick during the work day</a:t>
            </a: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 immediately separate from others, notify your supervisor </a:t>
            </a:r>
            <a:r>
              <a:rPr lang="en-US" altLang="en-US" sz="1000" dirty="0">
                <a:latin typeface="Arial" panose="020B0604020202020204" pitchFamily="34" charset="0"/>
                <a:ea typeface="MS Mincho" panose="02020609040205080304" pitchFamily="49" charset="-128"/>
                <a:cs typeface="Arial" panose="020B0604020202020204" pitchFamily="34" charset="0"/>
              </a:rPr>
              <a:t>who will ask you to </a:t>
            </a: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go home. </a:t>
            </a:r>
            <a:r>
              <a:rPr lang="en-US" altLang="en-US" sz="1000" dirty="0">
                <a:latin typeface="Arial" panose="020B0604020202020204" pitchFamily="34" charset="0"/>
                <a:ea typeface="MS Mincho" panose="02020609040205080304" pitchFamily="49" charset="-128"/>
                <a:cs typeface="Arial" panose="020B0604020202020204" pitchFamily="34" charset="0"/>
              </a:rPr>
              <a:t>F</a:t>
            </a:r>
            <a:r>
              <a:rPr kumimoji="0" lang="en-US"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ollow-up with your health care professional.</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9998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5612C1-1B17-4E89-977C-8010793686CF}"/>
              </a:ext>
            </a:extLst>
          </p:cNvPr>
          <p:cNvSpPr>
            <a:spLocks noGrp="1"/>
          </p:cNvSpPr>
          <p:nvPr>
            <p:ph type="title"/>
          </p:nvPr>
        </p:nvSpPr>
        <p:spPr>
          <a:xfrm>
            <a:off x="457200" y="2322422"/>
            <a:ext cx="5886893" cy="498656"/>
          </a:xfrm>
        </p:spPr>
        <p:txBody>
          <a:bodyPr/>
          <a:lstStyle/>
          <a:p>
            <a:r>
              <a:rPr lang="en-US" b="1" dirty="0"/>
              <a:t>All persons in our building must always wear a face covering, except if alone in an enclosed space or seated alone at their workstation if they can maintain at least six feet of distance from other people.</a:t>
            </a:r>
            <a:r>
              <a:rPr lang="en-US" dirty="0"/>
              <a:t>​</a:t>
            </a:r>
            <a:endParaRPr lang="en-US" b="1" dirty="0"/>
          </a:p>
        </p:txBody>
      </p:sp>
      <p:sp>
        <p:nvSpPr>
          <p:cNvPr id="4" name="Footer Placeholder 3">
            <a:extLst>
              <a:ext uri="{FF2B5EF4-FFF2-40B4-BE49-F238E27FC236}">
                <a16:creationId xmlns:a16="http://schemas.microsoft.com/office/drawing/2014/main" id="{818F7066-66C5-430A-8B18-A3E426AD6201}"/>
              </a:ext>
            </a:extLst>
          </p:cNvPr>
          <p:cNvSpPr>
            <a:spLocks noGrp="1"/>
          </p:cNvSpPr>
          <p:nvPr>
            <p:ph type="ftr" sz="quarter" idx="3"/>
          </p:nvPr>
        </p:nvSpPr>
        <p:spPr/>
        <p:txBody>
          <a:bodyPr/>
          <a:lstStyle/>
          <a:p>
            <a:r>
              <a:rPr lang="en-US"/>
              <a:t>©2020 Trinity Health, All Rights Reserved</a:t>
            </a:r>
            <a:endParaRPr lang="en-US" dirty="0"/>
          </a:p>
        </p:txBody>
      </p:sp>
      <p:sp>
        <p:nvSpPr>
          <p:cNvPr id="5" name="Slide Number Placeholder 4">
            <a:extLst>
              <a:ext uri="{FF2B5EF4-FFF2-40B4-BE49-F238E27FC236}">
                <a16:creationId xmlns:a16="http://schemas.microsoft.com/office/drawing/2014/main" id="{60B3D676-31AF-4579-8EF7-EAF346844410}"/>
              </a:ext>
            </a:extLst>
          </p:cNvPr>
          <p:cNvSpPr>
            <a:spLocks noGrp="1"/>
          </p:cNvSpPr>
          <p:nvPr>
            <p:ph type="sldNum" sz="quarter" idx="4"/>
          </p:nvPr>
        </p:nvSpPr>
        <p:spPr/>
        <p:txBody>
          <a:bodyPr/>
          <a:lstStyle/>
          <a:p>
            <a:fld id="{489F9553-C816-6842-8939-EE75ECF7EB2B}" type="slidenum">
              <a:rPr lang="en-US" smtClean="0"/>
              <a:pPr/>
              <a:t>9</a:t>
            </a:fld>
            <a:endParaRPr lang="en-US" dirty="0"/>
          </a:p>
        </p:txBody>
      </p:sp>
      <p:sp>
        <p:nvSpPr>
          <p:cNvPr id="7" name="Title 2">
            <a:extLst>
              <a:ext uri="{FF2B5EF4-FFF2-40B4-BE49-F238E27FC236}">
                <a16:creationId xmlns:a16="http://schemas.microsoft.com/office/drawing/2014/main" id="{0A56FD2A-33DE-45A9-9C3C-78F1F216D7DB}"/>
              </a:ext>
            </a:extLst>
          </p:cNvPr>
          <p:cNvSpPr txBox="1">
            <a:spLocks/>
          </p:cNvSpPr>
          <p:nvPr/>
        </p:nvSpPr>
        <p:spPr>
          <a:xfrm>
            <a:off x="457200" y="594968"/>
            <a:ext cx="8229600" cy="498656"/>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a:lstStyle>
          <a:p>
            <a:r>
              <a:rPr lang="en-US" dirty="0"/>
              <a:t>Face coverings and gloves </a:t>
            </a:r>
          </a:p>
        </p:txBody>
      </p:sp>
      <p:pic>
        <p:nvPicPr>
          <p:cNvPr id="8" name="Picture 7">
            <a:extLst>
              <a:ext uri="{FF2B5EF4-FFF2-40B4-BE49-F238E27FC236}">
                <a16:creationId xmlns:a16="http://schemas.microsoft.com/office/drawing/2014/main" id="{1B2B8A53-B5B0-4138-8917-77808D8FA2E1}"/>
              </a:ext>
            </a:extLst>
          </p:cNvPr>
          <p:cNvPicPr/>
          <p:nvPr/>
        </p:nvPicPr>
        <p:blipFill>
          <a:blip r:embed="rId2"/>
          <a:stretch>
            <a:fillRect/>
          </a:stretch>
        </p:blipFill>
        <p:spPr>
          <a:xfrm>
            <a:off x="6792324" y="1269520"/>
            <a:ext cx="1816971" cy="1821010"/>
          </a:xfrm>
          <a:prstGeom prst="rect">
            <a:avLst/>
          </a:prstGeom>
        </p:spPr>
      </p:pic>
    </p:spTree>
    <p:extLst>
      <p:ext uri="{BB962C8B-B14F-4D97-AF65-F5344CB8AC3E}">
        <p14:creationId xmlns:p14="http://schemas.microsoft.com/office/powerpoint/2010/main" val="3665621279"/>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373A73C01254EA995FD278E8C7249" ma:contentTypeVersion="9" ma:contentTypeDescription="Create a new document." ma:contentTypeScope="" ma:versionID="a0bb82db7e6600b2c7f39b9cb9b37bdc">
  <xsd:schema xmlns:xsd="http://www.w3.org/2001/XMLSchema" xmlns:xs="http://www.w3.org/2001/XMLSchema" xmlns:p="http://schemas.microsoft.com/office/2006/metadata/properties" xmlns:ns2="f560143e-da0a-427f-855e-dadb269e570d" targetNamespace="http://schemas.microsoft.com/office/2006/metadata/properties" ma:root="true" ma:fieldsID="ff041a11b070fcef1d68eb34a8fadb66" ns2:_="">
    <xsd:import namespace="f560143e-da0a-427f-855e-dadb269e57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0143e-da0a-427f-855e-dadb269e5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2435B7-6774-4581-B2BB-770337A5A823}">
  <ds:schemaRefs>
    <ds:schemaRef ds:uri="http://schemas.microsoft.com/sharepoint/events"/>
  </ds:schemaRefs>
</ds:datastoreItem>
</file>

<file path=customXml/itemProps2.xml><?xml version="1.0" encoding="utf-8"?>
<ds:datastoreItem xmlns:ds="http://schemas.openxmlformats.org/officeDocument/2006/customXml" ds:itemID="{A189451C-B86D-43F5-AA06-34D722258368}">
  <ds:schemaRefs>
    <ds:schemaRef ds:uri="http://schemas.microsoft.com/office/2006/metadata/properties"/>
    <ds:schemaRef ds:uri="http://purl.org/dc/dcmitype/"/>
    <ds:schemaRef ds:uri="http://purl.org/dc/terms/"/>
    <ds:schemaRef ds:uri="http://purl.org/dc/elements/1.1/"/>
    <ds:schemaRef ds:uri="http://schemas.microsoft.com/office/2006/documentManagement/types"/>
    <ds:schemaRef ds:uri="4b91531d-a4f7-47e3-8687-1e7e838a334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7757D6-AD51-4590-BB7F-4768868E852B}"/>
</file>

<file path=customXml/itemProps4.xml><?xml version="1.0" encoding="utf-8"?>
<ds:datastoreItem xmlns:ds="http://schemas.openxmlformats.org/officeDocument/2006/customXml" ds:itemID="{AC88FC6E-F497-4A21-9773-B9F3D9265D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11928</TotalTime>
  <Words>2205</Words>
  <Application>Microsoft Office PowerPoint</Application>
  <PresentationFormat>On-screen Show (16:9)</PresentationFormat>
  <Paragraphs>226</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Symbol</vt:lpstr>
      <vt:lpstr>Main Content Slide Layout</vt:lpstr>
      <vt:lpstr>Safety Expectations and Guidelines for Colleagues in Offices</vt:lpstr>
      <vt:lpstr>PowerPoint Presentation</vt:lpstr>
      <vt:lpstr>Colleague safety is a top Trinity Health priority</vt:lpstr>
      <vt:lpstr>Safety Expectations and Guidelines for Colleagues in Offices</vt:lpstr>
      <vt:lpstr>PowerPoint Presentation</vt:lpstr>
      <vt:lpstr>Remember: Do not come to work if you are sick </vt:lpstr>
      <vt:lpstr>Upon arrival: Daily screening at entrance </vt:lpstr>
      <vt:lpstr>PowerPoint Presentation</vt:lpstr>
      <vt:lpstr>All persons in our building must always wear a face covering, except if alone in an enclosed space or seated alone at their workstation if they can maintain at least six feet of distance from other people.​</vt:lpstr>
      <vt:lpstr>PowerPoint Presentation</vt:lpstr>
      <vt:lpstr>Face coverings and gloves </vt:lpstr>
      <vt:lpstr>PowerPoint Presentation</vt:lpstr>
      <vt:lpstr>Hand Hygiene </vt:lpstr>
      <vt:lpstr>Hand hygiene methods </vt:lpstr>
      <vt:lpstr>Physical-Distancing Practices</vt:lpstr>
      <vt:lpstr>Physical-Distancing Practices</vt:lpstr>
      <vt:lpstr>Physical-Distancing Practices</vt:lpstr>
      <vt:lpstr>Cleaning &amp; Disinfection</vt:lpstr>
      <vt:lpstr>Colleague Self-Sanitizing </vt:lpstr>
      <vt:lpstr>Your workspace: Clean the following items twice daily  </vt:lpstr>
      <vt:lpstr>How to clean your keyboard, monitor and PC safely </vt:lpstr>
      <vt:lpstr>Resources </vt:lpstr>
      <vt:lpstr>Thank you for your commitment to safety and our Mission. </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Cottone</dc:creator>
  <cp:lastModifiedBy>Jody Lamb</cp:lastModifiedBy>
  <cp:revision>198</cp:revision>
  <cp:lastPrinted>2015-03-20T16:41:08Z</cp:lastPrinted>
  <dcterms:created xsi:type="dcterms:W3CDTF">2015-06-01T18:54:58Z</dcterms:created>
  <dcterms:modified xsi:type="dcterms:W3CDTF">2020-07-21T04:02:01Z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0x010100F64373A73C01254EA995FD278E8C7249</vt:lpwstr>
  </property>
  <property fmtid="{D5CDD505-2E9C-101B-9397-08002B2CF9AE}" pid="3" name="_dlc_DocIdItemGuid">
    <vt:lpwstr>13334aa1-c854-4350-9b84-cf13f57fa411</vt:lpwstr>
  </property>
</Properties>
</file>