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4.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5"/>
  </p:sldMasterIdLst>
  <p:notesMasterIdLst>
    <p:notesMasterId r:id="rId21"/>
  </p:notesMasterIdLst>
  <p:sldIdLst>
    <p:sldId id="2145726870" r:id="rId6"/>
    <p:sldId id="2145726644" r:id="rId7"/>
    <p:sldId id="2145726643" r:id="rId8"/>
    <p:sldId id="2145726984" r:id="rId9"/>
    <p:sldId id="2145726603" r:id="rId10"/>
    <p:sldId id="2145727001" r:id="rId11"/>
    <p:sldId id="2145727002" r:id="rId12"/>
    <p:sldId id="2145727006" r:id="rId13"/>
    <p:sldId id="2145727005" r:id="rId14"/>
    <p:sldId id="2145727003" r:id="rId15"/>
    <p:sldId id="300" r:id="rId16"/>
    <p:sldId id="2145727007" r:id="rId17"/>
    <p:sldId id="2145727008" r:id="rId18"/>
    <p:sldId id="2145726997" r:id="rId19"/>
    <p:sldId id="214572700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userDrawn="1">
          <p15:clr>
            <a:srgbClr val="A4A3A4"/>
          </p15:clr>
        </p15:guide>
        <p15:guide id="2" pos="168" userDrawn="1">
          <p15:clr>
            <a:srgbClr val="A4A3A4"/>
          </p15:clr>
        </p15:guide>
        <p15:guide id="3" pos="7488" userDrawn="1">
          <p15:clr>
            <a:srgbClr val="A4A3A4"/>
          </p15:clr>
        </p15:guide>
        <p15:guide id="4" orient="horz" pos="605" userDrawn="1">
          <p15:clr>
            <a:srgbClr val="A4A3A4"/>
          </p15:clr>
        </p15:guide>
        <p15:guide id="5" orient="horz" pos="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A. Slubowski" initials="MAS" lastIdx="2" clrIdx="0">
    <p:extLst>
      <p:ext uri="{19B8F6BF-5375-455C-9EA6-DF929625EA0E}">
        <p15:presenceInfo xmlns:p15="http://schemas.microsoft.com/office/powerpoint/2012/main" userId="S::Mike.Slubowski@trinity-health.org::5fd062d4-779e-41aa-bb54-2c1109c46cf2" providerId="AD"/>
      </p:ext>
    </p:extLst>
  </p:cmAuthor>
  <p:cmAuthor id="2" name="Maria L. Seyrig" initials="MLS" lastIdx="1" clrIdx="1">
    <p:extLst>
      <p:ext uri="{19B8F6BF-5375-455C-9EA6-DF929625EA0E}">
        <p15:presenceInfo xmlns:p15="http://schemas.microsoft.com/office/powerpoint/2012/main" userId="S::Maria.Seyrig@trinity-health.org::3b0b81da-6ae4-4764-8342-c6f403b6098c" providerId="AD"/>
      </p:ext>
    </p:extLst>
  </p:cmAuthor>
  <p:cmAuthor id="3" name="Joe M. Niester" initials="JMN" lastIdx="22" clrIdx="2">
    <p:extLst>
      <p:ext uri="{19B8F6BF-5375-455C-9EA6-DF929625EA0E}">
        <p15:presenceInfo xmlns:p15="http://schemas.microsoft.com/office/powerpoint/2012/main" userId="S::niestejm@trinity-health.org::a6a10a90-7687-4b12-97c9-d0c076172e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1D1214"/>
    <a:srgbClr val="2A1B0A"/>
    <a:srgbClr val="0C243B"/>
    <a:srgbClr val="9A34BA"/>
    <a:srgbClr val="FF9999"/>
    <a:srgbClr val="4C9D2F"/>
    <a:srgbClr val="00B0F0"/>
    <a:srgbClr val="A6A6A6"/>
    <a:srgbClr val="00A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772" autoAdjust="0"/>
  </p:normalViewPr>
  <p:slideViewPr>
    <p:cSldViewPr snapToGrid="0">
      <p:cViewPr varScale="1">
        <p:scale>
          <a:sx n="100" d="100"/>
          <a:sy n="100" d="100"/>
        </p:scale>
        <p:origin x="450" y="72"/>
      </p:cViewPr>
      <p:guideLst>
        <p:guide orient="horz" pos="4056"/>
        <p:guide pos="168"/>
        <p:guide pos="7488"/>
        <p:guide orient="horz" pos="605"/>
        <p:guide orient="horz" pos="7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commentAuthors" Target="commentAuthors.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FC5D04-3DE2-4754-A419-CC370696BCC4}" type="datetimeFigureOut">
              <a:rPr lang="en-US" smtClean="0"/>
              <a:t>10/29/2020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5C8076-E098-44ED-8CD3-F9AA092BE44E}" type="slidenum">
              <a:rPr lang="en-US" smtClean="0"/>
              <a:t>‹#›</a:t>
            </a:fld>
            <a:endParaRPr lang="en-US" dirty="0"/>
          </a:p>
        </p:txBody>
      </p:sp>
    </p:spTree>
    <p:extLst>
      <p:ext uri="{BB962C8B-B14F-4D97-AF65-F5344CB8AC3E}">
        <p14:creationId xmlns:p14="http://schemas.microsoft.com/office/powerpoint/2010/main" val="302536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Appreciation to team for their positivity, focus, engagement during the pandemic and throughout our OE and WPHRA transformation.  Reference $600 Appreciation Award coming in November.</a:t>
            </a:r>
          </a:p>
          <a:p>
            <a:endParaRPr lang="en-US" dirty="0"/>
          </a:p>
        </p:txBody>
      </p:sp>
      <p:sp>
        <p:nvSpPr>
          <p:cNvPr id="4" name="Slide Number Placeholder 3"/>
          <p:cNvSpPr>
            <a:spLocks noGrp="1"/>
          </p:cNvSpPr>
          <p:nvPr>
            <p:ph type="sldNum" sz="quarter" idx="5"/>
          </p:nvPr>
        </p:nvSpPr>
        <p:spPr/>
        <p:txBody>
          <a:bodyPr/>
          <a:lstStyle/>
          <a:p>
            <a:fld id="{B75C8076-E098-44ED-8CD3-F9AA092BE44E}" type="slidenum">
              <a:rPr lang="en-US" smtClean="0"/>
              <a:t>10</a:t>
            </a:fld>
            <a:endParaRPr lang="en-US" dirty="0"/>
          </a:p>
        </p:txBody>
      </p:sp>
    </p:spTree>
    <p:extLst>
      <p:ext uri="{BB962C8B-B14F-4D97-AF65-F5344CB8AC3E}">
        <p14:creationId xmlns:p14="http://schemas.microsoft.com/office/powerpoint/2010/main" val="229481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rinity PPT Cover Ne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754" y="1250465"/>
            <a:ext cx="3669191" cy="1128983"/>
          </a:xfrm>
          <a:prstGeom prst="rect">
            <a:avLst/>
          </a:prstGeom>
        </p:spPr>
      </p:pic>
      <p:sp>
        <p:nvSpPr>
          <p:cNvPr id="8" name="Text Placeholder 7"/>
          <p:cNvSpPr>
            <a:spLocks noGrp="1"/>
          </p:cNvSpPr>
          <p:nvPr>
            <p:ph type="body" sz="quarter" idx="14" hasCustomPrompt="1"/>
          </p:nvPr>
        </p:nvSpPr>
        <p:spPr>
          <a:xfrm>
            <a:off x="1197540" y="5463340"/>
            <a:ext cx="5832784" cy="263608"/>
          </a:xfrm>
        </p:spPr>
        <p:txBody>
          <a:bodyPr tIns="0" anchor="t">
            <a:noAutofit/>
          </a:bodyPr>
          <a:lstStyle>
            <a:lvl1pPr marL="0" indent="0" algn="l">
              <a:lnSpc>
                <a:spcPct val="100000"/>
              </a:lnSpc>
              <a:spcAft>
                <a:spcPts val="0"/>
              </a:spcAft>
              <a:buNone/>
              <a:defRPr sz="1600" baseline="0">
                <a:solidFill>
                  <a:schemeClr val="bg2"/>
                </a:solidFill>
              </a:defRPr>
            </a:lvl1pPr>
          </a:lstStyle>
          <a:p>
            <a:pPr lvl="0"/>
            <a:r>
              <a:rPr lang="en-US"/>
              <a:t>Presenter Title</a:t>
            </a:r>
          </a:p>
        </p:txBody>
      </p:sp>
      <p:sp>
        <p:nvSpPr>
          <p:cNvPr id="9" name="Subtitle 2"/>
          <p:cNvSpPr>
            <a:spLocks noGrp="1"/>
          </p:cNvSpPr>
          <p:nvPr>
            <p:ph type="subTitle" idx="1" hasCustomPrompt="1"/>
          </p:nvPr>
        </p:nvSpPr>
        <p:spPr>
          <a:xfrm>
            <a:off x="7981914" y="3609493"/>
            <a:ext cx="3519028" cy="634273"/>
          </a:xfrm>
          <a:prstGeom prst="rect">
            <a:avLst/>
          </a:prstGeom>
        </p:spPr>
        <p:txBody>
          <a:bodyPr>
            <a:normAutofit/>
          </a:bodyPr>
          <a:lstStyle>
            <a:lvl1pPr marL="0" indent="0" algn="r">
              <a:buNone/>
              <a:defRPr sz="2667">
                <a:solidFill>
                  <a:schemeClr val="bg1">
                    <a:lumMod val="8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style</a:t>
            </a:r>
          </a:p>
        </p:txBody>
      </p:sp>
      <p:sp>
        <p:nvSpPr>
          <p:cNvPr id="10" name="Title 1"/>
          <p:cNvSpPr>
            <a:spLocks noGrp="1"/>
          </p:cNvSpPr>
          <p:nvPr>
            <p:ph type="ctrTitle"/>
          </p:nvPr>
        </p:nvSpPr>
        <p:spPr>
          <a:xfrm>
            <a:off x="1209313" y="3203861"/>
            <a:ext cx="6556271" cy="1002953"/>
          </a:xfrm>
        </p:spPr>
        <p:txBody>
          <a:bodyPr anchor="b">
            <a:noAutofit/>
          </a:bodyPr>
          <a:lstStyle>
            <a:lvl1pPr>
              <a:lnSpc>
                <a:spcPct val="90000"/>
              </a:lnSpc>
              <a:defRPr sz="3733" b="1">
                <a:solidFill>
                  <a:schemeClr val="bg1"/>
                </a:solidFill>
              </a:defRPr>
            </a:lvl1pPr>
          </a:lstStyle>
          <a:p>
            <a:r>
              <a:rPr lang="en-US"/>
              <a:t>Click to edit Master title style</a:t>
            </a:r>
          </a:p>
        </p:txBody>
      </p:sp>
      <p:sp>
        <p:nvSpPr>
          <p:cNvPr id="19" name="Text Placeholder 18"/>
          <p:cNvSpPr>
            <a:spLocks noGrp="1"/>
          </p:cNvSpPr>
          <p:nvPr>
            <p:ph type="body" sz="quarter" idx="15"/>
          </p:nvPr>
        </p:nvSpPr>
        <p:spPr>
          <a:xfrm>
            <a:off x="1197391" y="5035838"/>
            <a:ext cx="5832933" cy="417997"/>
          </a:xfrm>
        </p:spPr>
        <p:txBody>
          <a:bodyPr anchor="ctr">
            <a:noAutofit/>
          </a:bodyPr>
          <a:lstStyle>
            <a:lvl1pPr marL="0" indent="0" algn="l">
              <a:buNone/>
              <a:defRPr sz="1867" b="1">
                <a:solidFill>
                  <a:schemeClr val="bg2"/>
                </a:solidFill>
              </a:defRPr>
            </a:lvl1pPr>
            <a:lvl2pPr algn="r">
              <a:defRPr sz="2133" b="1"/>
            </a:lvl2pPr>
            <a:lvl3pPr algn="r">
              <a:defRPr sz="2133" b="1"/>
            </a:lvl3pPr>
            <a:lvl4pPr algn="r">
              <a:defRPr sz="2133" b="1"/>
            </a:lvl4pPr>
            <a:lvl5pPr algn="r">
              <a:defRPr sz="2133" b="1"/>
            </a:lvl5pPr>
          </a:lstStyle>
          <a:p>
            <a:pPr lvl="0"/>
            <a:r>
              <a:rPr lang="en-US"/>
              <a:t>Edit Master text styles</a:t>
            </a:r>
          </a:p>
        </p:txBody>
      </p:sp>
      <p:sp>
        <p:nvSpPr>
          <p:cNvPr id="20" name="Text Placeholder 7"/>
          <p:cNvSpPr>
            <a:spLocks noGrp="1"/>
          </p:cNvSpPr>
          <p:nvPr>
            <p:ph type="body" sz="quarter" idx="16" hasCustomPrompt="1"/>
          </p:nvPr>
        </p:nvSpPr>
        <p:spPr>
          <a:xfrm>
            <a:off x="1197540" y="5738023"/>
            <a:ext cx="4393517" cy="268224"/>
          </a:xfrm>
        </p:spPr>
        <p:txBody>
          <a:bodyPr tIns="0" anchor="t">
            <a:noAutofit/>
          </a:bodyPr>
          <a:lstStyle>
            <a:lvl1pPr marL="0" indent="0" algn="l">
              <a:lnSpc>
                <a:spcPct val="100000"/>
              </a:lnSpc>
              <a:spcAft>
                <a:spcPts val="0"/>
              </a:spcAft>
              <a:buNone/>
              <a:defRPr sz="1600" b="1" baseline="0">
                <a:solidFill>
                  <a:schemeClr val="bg2"/>
                </a:solidFill>
              </a:defRPr>
            </a:lvl1pPr>
          </a:lstStyle>
          <a:p>
            <a:pPr lvl="0"/>
            <a:r>
              <a:rPr lang="en-US"/>
              <a:t>Date</a:t>
            </a:r>
          </a:p>
        </p:txBody>
      </p:sp>
    </p:spTree>
    <p:extLst>
      <p:ext uri="{BB962C8B-B14F-4D97-AF65-F5344CB8AC3E}">
        <p14:creationId xmlns:p14="http://schemas.microsoft.com/office/powerpoint/2010/main" val="199322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5" y="1332074"/>
            <a:ext cx="10982251" cy="4802028"/>
          </a:xfrm>
        </p:spPr>
        <p:txBody>
          <a:bodyPr/>
          <a:lstStyle>
            <a:lvl1pPr marL="380981" indent="-380981">
              <a:defRPr sz="3200">
                <a:latin typeface="Arial" panose="020B0604020202020204" pitchFamily="34" charset="0"/>
                <a:cs typeface="Arial" panose="020B0604020202020204" pitchFamily="34" charset="0"/>
              </a:defRPr>
            </a:lvl1pPr>
            <a:lvl2pPr marL="759846" indent="-300551">
              <a:buClr>
                <a:schemeClr val="tx2"/>
              </a:buClr>
              <a:defRPr>
                <a:latin typeface="Arial" panose="020B0604020202020204" pitchFamily="34" charset="0"/>
                <a:cs typeface="Arial" panose="020B0604020202020204" pitchFamily="34" charset="0"/>
              </a:defRPr>
            </a:lvl2pPr>
            <a:lvl3pPr marL="1068864" indent="-232822">
              <a:spcAft>
                <a:spcPts val="800"/>
              </a:spcAft>
              <a:buSzPct val="100000"/>
              <a:defRPr>
                <a:latin typeface="Arial" panose="020B0604020202020204" pitchFamily="34" charset="0"/>
                <a:cs typeface="Arial" panose="020B0604020202020204" pitchFamily="34" charset="0"/>
              </a:defRPr>
            </a:lvl3pPr>
            <a:lvl4pPr marL="1225489" indent="-230706">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848" indent="-300551">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Footer Placeholder 2">
            <a:extLst>
              <a:ext uri="{FF2B5EF4-FFF2-40B4-BE49-F238E27FC236}">
                <a16:creationId xmlns:a16="http://schemas.microsoft.com/office/drawing/2014/main" id="{7D0A8308-1832-40C9-B4D5-C67F28AB6227}"/>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9" name="Slide Number Placeholder 6">
            <a:extLst>
              <a:ext uri="{FF2B5EF4-FFF2-40B4-BE49-F238E27FC236}">
                <a16:creationId xmlns:a16="http://schemas.microsoft.com/office/drawing/2014/main" id="{1365314F-CFBA-472A-B9AA-E290045A1876}"/>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89225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r>
              <a:rPr lang="en-US"/>
              <a:t>©2020 Trinity Health, All Rights Reserved</a:t>
            </a:r>
            <a:endParaRPr lang="en-US" dirty="0"/>
          </a:p>
        </p:txBody>
      </p:sp>
      <p:sp>
        <p:nvSpPr>
          <p:cNvPr id="13"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838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een Breaker Page">
    <p:spTree>
      <p:nvGrpSpPr>
        <p:cNvPr id="1" name=""/>
        <p:cNvGrpSpPr/>
        <p:nvPr/>
      </p:nvGrpSpPr>
      <p:grpSpPr>
        <a:xfrm>
          <a:off x="0" y="0"/>
          <a:ext cx="0" cy="0"/>
          <a:chOff x="0" y="0"/>
          <a:chExt cx="0" cy="0"/>
        </a:xfrm>
      </p:grpSpPr>
      <p:pic>
        <p:nvPicPr>
          <p:cNvPr id="5" name="Picture 4" descr="Break Page Blu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sp>
        <p:nvSpPr>
          <p:cNvPr id="11" name="Title 1"/>
          <p:cNvSpPr>
            <a:spLocks noGrp="1"/>
          </p:cNvSpPr>
          <p:nvPr>
            <p:ph type="title"/>
          </p:nvPr>
        </p:nvSpPr>
        <p:spPr>
          <a:xfrm>
            <a:off x="803766" y="2841201"/>
            <a:ext cx="7876509" cy="1346139"/>
          </a:xfrm>
        </p:spPr>
        <p:txBody>
          <a:bodyPr anchor="t">
            <a:noAutofit/>
          </a:bodyPr>
          <a:lstStyle>
            <a:lvl1pPr>
              <a:lnSpc>
                <a:spcPts val="4667"/>
              </a:lnSpc>
              <a:defRPr sz="3733"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565" y="6222600"/>
            <a:ext cx="1462208" cy="449909"/>
          </a:xfrm>
          <a:prstGeom prst="rect">
            <a:avLst/>
          </a:prstGeom>
        </p:spPr>
      </p:pic>
      <p:sp>
        <p:nvSpPr>
          <p:cNvPr id="8" name="Footer Placeholder 2">
            <a:extLst>
              <a:ext uri="{FF2B5EF4-FFF2-40B4-BE49-F238E27FC236}">
                <a16:creationId xmlns:a16="http://schemas.microsoft.com/office/drawing/2014/main" id="{CD2EB460-1DCA-4BD5-B3A8-1EA4418A21C2}"/>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bg1"/>
                </a:solidFill>
              </a:defRPr>
            </a:lvl1pPr>
          </a:lstStyle>
          <a:p>
            <a:r>
              <a:rPr lang="en-US" dirty="0"/>
              <a:t>©2020 Trinity Health, All Rights Reserved</a:t>
            </a:r>
          </a:p>
        </p:txBody>
      </p:sp>
      <p:sp>
        <p:nvSpPr>
          <p:cNvPr id="9" name="Slide Number Placeholder 6">
            <a:extLst>
              <a:ext uri="{FF2B5EF4-FFF2-40B4-BE49-F238E27FC236}">
                <a16:creationId xmlns:a16="http://schemas.microsoft.com/office/drawing/2014/main" id="{B55A7FBA-5918-4C48-A967-7C34BF26EAF4}"/>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3389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reen Breaker Page">
    <p:spTree>
      <p:nvGrpSpPr>
        <p:cNvPr id="1" name=""/>
        <p:cNvGrpSpPr/>
        <p:nvPr/>
      </p:nvGrpSpPr>
      <p:grpSpPr>
        <a:xfrm>
          <a:off x="0" y="0"/>
          <a:ext cx="0" cy="0"/>
          <a:chOff x="0" y="0"/>
          <a:chExt cx="0" cy="0"/>
        </a:xfrm>
      </p:grpSpPr>
      <p:pic>
        <p:nvPicPr>
          <p:cNvPr id="8" name="Picture 7" descr="Break Page Gree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565" y="6222600"/>
            <a:ext cx="1462208" cy="449909"/>
          </a:xfrm>
          <a:prstGeom prst="rect">
            <a:avLst/>
          </a:prstGeom>
        </p:spPr>
      </p:pic>
      <p:sp>
        <p:nvSpPr>
          <p:cNvPr id="13" name="Title 1"/>
          <p:cNvSpPr>
            <a:spLocks noGrp="1"/>
          </p:cNvSpPr>
          <p:nvPr>
            <p:ph type="title"/>
          </p:nvPr>
        </p:nvSpPr>
        <p:spPr>
          <a:xfrm>
            <a:off x="803766" y="2841201"/>
            <a:ext cx="7876509" cy="1346139"/>
          </a:xfrm>
        </p:spPr>
        <p:txBody>
          <a:bodyPr anchor="t">
            <a:noAutofit/>
          </a:bodyPr>
          <a:lstStyle>
            <a:lvl1pPr>
              <a:lnSpc>
                <a:spcPts val="4667"/>
              </a:lnSpc>
              <a:defRPr sz="3733" b="1">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4649F1D1-0825-4B50-8BEF-95AF45F2C809}"/>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bg1"/>
                </a:solidFill>
              </a:defRPr>
            </a:lvl1pPr>
          </a:lstStyle>
          <a:p>
            <a:r>
              <a:rPr lang="en-US" dirty="0"/>
              <a:t>©2020 Trinity Health, All Rights Reserved</a:t>
            </a:r>
          </a:p>
        </p:txBody>
      </p:sp>
      <p:sp>
        <p:nvSpPr>
          <p:cNvPr id="10" name="Slide Number Placeholder 6">
            <a:extLst>
              <a:ext uri="{FF2B5EF4-FFF2-40B4-BE49-F238E27FC236}">
                <a16:creationId xmlns:a16="http://schemas.microsoft.com/office/drawing/2014/main" id="{7179AF69-5C46-4D9B-8CC7-E77757A2CA6F}"/>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74452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een Breaker Page">
    <p:spTree>
      <p:nvGrpSpPr>
        <p:cNvPr id="1" name=""/>
        <p:cNvGrpSpPr/>
        <p:nvPr/>
      </p:nvGrpSpPr>
      <p:grpSpPr>
        <a:xfrm>
          <a:off x="0" y="0"/>
          <a:ext cx="0" cy="0"/>
          <a:chOff x="0" y="0"/>
          <a:chExt cx="0" cy="0"/>
        </a:xfrm>
      </p:grpSpPr>
      <p:pic>
        <p:nvPicPr>
          <p:cNvPr id="5" name="Picture 4" descr="Break Page Purpl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4634"/>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565" y="6222600"/>
            <a:ext cx="1462208" cy="449909"/>
          </a:xfrm>
          <a:prstGeom prst="rect">
            <a:avLst/>
          </a:prstGeom>
        </p:spPr>
      </p:pic>
      <p:sp>
        <p:nvSpPr>
          <p:cNvPr id="18" name="Title 1"/>
          <p:cNvSpPr>
            <a:spLocks noGrp="1"/>
          </p:cNvSpPr>
          <p:nvPr>
            <p:ph type="title"/>
          </p:nvPr>
        </p:nvSpPr>
        <p:spPr>
          <a:xfrm>
            <a:off x="803766" y="2841201"/>
            <a:ext cx="7876509" cy="1346139"/>
          </a:xfrm>
        </p:spPr>
        <p:txBody>
          <a:bodyPr anchor="t">
            <a:noAutofit/>
          </a:bodyPr>
          <a:lstStyle>
            <a:lvl1pPr>
              <a:lnSpc>
                <a:spcPts val="4667"/>
              </a:lnSpc>
              <a:defRPr sz="3733" b="1">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788AB69C-732E-49AE-BECB-8D378F23FB4F}"/>
              </a:ext>
            </a:extLst>
          </p:cNvPr>
          <p:cNvSpPr txBox="1">
            <a:spLocks/>
          </p:cNvSpPr>
          <p:nvPr userDrawn="1"/>
        </p:nvSpPr>
        <p:spPr>
          <a:xfrm>
            <a:off x="9267825" y="6473606"/>
            <a:ext cx="2345533" cy="249201"/>
          </a:xfrm>
          <a:prstGeom prst="rect">
            <a:avLst/>
          </a:prstGeom>
        </p:spPr>
        <p:txBody>
          <a:bodyPr anchor="ctr"/>
          <a:lstStyle>
            <a:defPPr>
              <a:defRPr lang="en-US"/>
            </a:defPPr>
            <a:lvl1pPr marL="0" algn="r"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©Trinity Health 2020, All Rights Reserved</a:t>
            </a:r>
          </a:p>
        </p:txBody>
      </p:sp>
      <p:sp>
        <p:nvSpPr>
          <p:cNvPr id="8" name="Slide Number Placeholder 6">
            <a:extLst>
              <a:ext uri="{FF2B5EF4-FFF2-40B4-BE49-F238E27FC236}">
                <a16:creationId xmlns:a16="http://schemas.microsoft.com/office/drawing/2014/main" id="{56A3372C-AC36-43E8-8BC7-39A5D9545FCB}"/>
              </a:ext>
            </a:extLst>
          </p:cNvPr>
          <p:cNvSpPr txBox="1">
            <a:spLocks/>
          </p:cNvSpPr>
          <p:nvPr userDrawn="1"/>
        </p:nvSpPr>
        <p:spPr>
          <a:xfrm>
            <a:off x="11570431" y="6415644"/>
            <a:ext cx="360088" cy="365125"/>
          </a:xfrm>
          <a:prstGeom prst="rect">
            <a:avLst/>
          </a:prstGeom>
        </p:spPr>
        <p:txBody>
          <a:bodyPr vert="horz" lIns="91440" tIns="45720" rIns="0" bIns="45720" rtlCol="0" anchor="ct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7592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descr="Back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575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70897" y="4167105"/>
            <a:ext cx="1441736" cy="443612"/>
          </a:xfrm>
          <a:prstGeom prst="rect">
            <a:avLst/>
          </a:prstGeom>
        </p:spPr>
      </p:pic>
      <p:sp>
        <p:nvSpPr>
          <p:cNvPr id="6" name="Footer Placeholder 2">
            <a:extLst>
              <a:ext uri="{FF2B5EF4-FFF2-40B4-BE49-F238E27FC236}">
                <a16:creationId xmlns:a16="http://schemas.microsoft.com/office/drawing/2014/main" id="{FA019F75-2784-4ED4-AB73-BC8C9081E7A3}"/>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bg1"/>
                </a:solidFill>
              </a:defRPr>
            </a:lvl1pPr>
          </a:lstStyle>
          <a:p>
            <a:r>
              <a:rPr lang="en-US" dirty="0"/>
              <a:t>©2020 Trinity Health, All Rights Reserved</a:t>
            </a:r>
          </a:p>
        </p:txBody>
      </p:sp>
      <p:sp>
        <p:nvSpPr>
          <p:cNvPr id="7" name="Slide Number Placeholder 6">
            <a:extLst>
              <a:ext uri="{FF2B5EF4-FFF2-40B4-BE49-F238E27FC236}">
                <a16:creationId xmlns:a16="http://schemas.microsoft.com/office/drawing/2014/main" id="{1FE35032-33D2-4DE1-8067-D8B536D80490}"/>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78744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Footer Placeholder 2">
            <a:extLst>
              <a:ext uri="{FF2B5EF4-FFF2-40B4-BE49-F238E27FC236}">
                <a16:creationId xmlns:a16="http://schemas.microsoft.com/office/drawing/2014/main" id="{2BB93D72-3698-4A30-9E1B-0CB54CDA0FDE}"/>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8" name="Slide Number Placeholder 6">
            <a:extLst>
              <a:ext uri="{FF2B5EF4-FFF2-40B4-BE49-F238E27FC236}">
                <a16:creationId xmlns:a16="http://schemas.microsoft.com/office/drawing/2014/main" id="{7649E196-A228-4709-9F4F-A042ED843919}"/>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90770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21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7" name="Footer Placeholder 2">
            <a:extLst>
              <a:ext uri="{FF2B5EF4-FFF2-40B4-BE49-F238E27FC236}">
                <a16:creationId xmlns:a16="http://schemas.microsoft.com/office/drawing/2014/main" id="{84BDDC7F-865E-46EF-A23B-8D3BBF7DB076}"/>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8" name="Slide Number Placeholder 6">
            <a:extLst>
              <a:ext uri="{FF2B5EF4-FFF2-40B4-BE49-F238E27FC236}">
                <a16:creationId xmlns:a16="http://schemas.microsoft.com/office/drawing/2014/main" id="{D3AF8A0B-A75A-4D68-980D-8D2FDA864C4B}"/>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88964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995" y="154920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33995" y="2188967"/>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17764" y="154920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17764" y="2188967"/>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13" name="Title Placeholder 1"/>
          <p:cNvSpPr>
            <a:spLocks noGrp="1"/>
          </p:cNvSpPr>
          <p:nvPr>
            <p:ph type="title"/>
          </p:nvPr>
        </p:nvSpPr>
        <p:spPr>
          <a:xfrm>
            <a:off x="524544" y="4227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9" name="Footer Placeholder 2">
            <a:extLst>
              <a:ext uri="{FF2B5EF4-FFF2-40B4-BE49-F238E27FC236}">
                <a16:creationId xmlns:a16="http://schemas.microsoft.com/office/drawing/2014/main" id="{81353B21-52B0-4953-B276-A3669209A8CF}"/>
              </a:ext>
            </a:extLst>
          </p:cNvPr>
          <p:cNvSpPr>
            <a:spLocks noGrp="1"/>
          </p:cNvSpPr>
          <p:nvPr>
            <p:ph type="ftr" sz="quarter" idx="10"/>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10" name="Slide Number Placeholder 6">
            <a:extLst>
              <a:ext uri="{FF2B5EF4-FFF2-40B4-BE49-F238E27FC236}">
                <a16:creationId xmlns:a16="http://schemas.microsoft.com/office/drawing/2014/main" id="{D29E40A1-E341-41AC-B2EE-5B0709804A26}"/>
              </a:ext>
            </a:extLst>
          </p:cNvPr>
          <p:cNvSpPr>
            <a:spLocks noGrp="1"/>
          </p:cNvSpPr>
          <p:nvPr>
            <p:ph type="sldNum" sz="quarter" idx="11"/>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18157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9"/>
            <a:ext cx="7315200" cy="98225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Footer Placeholder 2">
            <a:extLst>
              <a:ext uri="{FF2B5EF4-FFF2-40B4-BE49-F238E27FC236}">
                <a16:creationId xmlns:a16="http://schemas.microsoft.com/office/drawing/2014/main" id="{7E9CD15A-4B6B-4409-BE7B-1BCE41444913}"/>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9" name="Slide Number Placeholder 6">
            <a:extLst>
              <a:ext uri="{FF2B5EF4-FFF2-40B4-BE49-F238E27FC236}">
                <a16:creationId xmlns:a16="http://schemas.microsoft.com/office/drawing/2014/main" id="{7B916BB7-1B61-4A5F-BB48-E5040D046D29}"/>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57291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524544" y="1332074"/>
            <a:ext cx="10972800" cy="4840127"/>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4544" y="6248758"/>
            <a:ext cx="1441736" cy="443612"/>
          </a:xfrm>
          <a:prstGeom prst="rect">
            <a:avLst/>
          </a:prstGeom>
        </p:spPr>
      </p:pic>
      <p:sp>
        <p:nvSpPr>
          <p:cNvPr id="16" name="Footer Placeholder 2"/>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dirty="0"/>
              <a:t>©2020 Trinity Health, All Rights Reserved</a:t>
            </a:r>
          </a:p>
        </p:txBody>
      </p:sp>
      <p:sp>
        <p:nvSpPr>
          <p:cNvPr id="17" name="Slide Number Placeholder 6"/>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dirty="0"/>
          </a:p>
        </p:txBody>
      </p:sp>
      <p:pic>
        <p:nvPicPr>
          <p:cNvPr id="5" name="Picture 4" descr="Base Page Opt 2.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6720817"/>
            <a:ext cx="12192000" cy="162560"/>
          </a:xfrm>
          <a:prstGeom prst="rect">
            <a:avLst/>
          </a:prstGeom>
        </p:spPr>
      </p:pic>
    </p:spTree>
    <p:extLst>
      <p:ext uri="{BB962C8B-B14F-4D97-AF65-F5344CB8AC3E}">
        <p14:creationId xmlns:p14="http://schemas.microsoft.com/office/powerpoint/2010/main" val="35058714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732" r:id="rId10"/>
    <p:sldLayoutId id="2147483733" r:id="rId11"/>
  </p:sldLayoutIdLst>
  <p:hf hdr="0" ftr="0" dt="0"/>
  <p:txStyles>
    <p:titleStyle>
      <a:lvl1pPr algn="l" defTabSz="609585" rtl="0" eaLnBrk="1" latinLnBrk="0" hangingPunct="1">
        <a:lnSpc>
          <a:spcPct val="90000"/>
        </a:lnSpc>
        <a:spcBef>
          <a:spcPct val="0"/>
        </a:spcBef>
        <a:buNone/>
        <a:defRPr sz="3733" b="1" i="0" kern="1200">
          <a:solidFill>
            <a:schemeClr val="tx2"/>
          </a:solidFill>
          <a:latin typeface="Arial" panose="020B0604020202020204" pitchFamily="34" charset="0"/>
          <a:ea typeface="+mj-ea"/>
          <a:cs typeface="Arial" panose="020B0604020202020204" pitchFamily="34" charset="0"/>
        </a:defRPr>
      </a:lvl1pPr>
    </p:titleStyle>
    <p:bodyStyle>
      <a:lvl1pPr marL="380990" indent="-380990" algn="l" defTabSz="609585"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59865" indent="-300559" algn="l" defTabSz="609585" rtl="0" eaLnBrk="1" latinLnBrk="0" hangingPunct="1">
        <a:lnSpc>
          <a:spcPct val="100000"/>
        </a:lnSpc>
        <a:spcBef>
          <a:spcPts val="0"/>
        </a:spcBef>
        <a:spcAft>
          <a:spcPts val="800"/>
        </a:spcAft>
        <a:buClr>
          <a:schemeClr val="tx2"/>
        </a:buClr>
        <a:buSzPct val="100000"/>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068891" indent="-232828" algn="l" defTabSz="609585"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667" kern="1200">
          <a:solidFill>
            <a:schemeClr val="tx1"/>
          </a:solidFill>
          <a:latin typeface="Arial" panose="020B0604020202020204" pitchFamily="34" charset="0"/>
          <a:ea typeface="+mn-ea"/>
          <a:cs typeface="Arial" panose="020B0604020202020204" pitchFamily="34" charset="0"/>
        </a:defRPr>
      </a:lvl3pPr>
      <a:lvl4pPr marL="1219170" indent="-222245" algn="l" defTabSz="609585" rtl="0" eaLnBrk="1" latinLnBrk="0" hangingPunct="1">
        <a:lnSpc>
          <a:spcPct val="100000"/>
        </a:lnSpc>
        <a:spcBef>
          <a:spcPts val="0"/>
        </a:spcBef>
        <a:spcAft>
          <a:spcPts val="1067"/>
        </a:spcAft>
        <a:buClr>
          <a:schemeClr val="accent4"/>
        </a:buClr>
        <a:buSzPct val="100000"/>
        <a:buFont typeface="Arial" panose="020B0604020202020204" pitchFamily="34" charset="0"/>
        <a:buChar char="•"/>
        <a:tabLst/>
        <a:defRPr sz="2400" kern="1200">
          <a:solidFill>
            <a:schemeClr val="tx1"/>
          </a:solidFill>
          <a:latin typeface="Calibri" panose="020F0502020204030204" pitchFamily="34" charset="0"/>
          <a:ea typeface="+mn-ea"/>
          <a:cs typeface="Arial"/>
        </a:defRPr>
      </a:lvl4pPr>
      <a:lvl5pPr marL="1443531" indent="-224361" algn="l" defTabSz="609585" rtl="0" eaLnBrk="1" latinLnBrk="0" hangingPunct="1">
        <a:lnSpc>
          <a:spcPct val="100000"/>
        </a:lnSpc>
        <a:spcBef>
          <a:spcPts val="0"/>
        </a:spcBef>
        <a:spcAft>
          <a:spcPts val="1067"/>
        </a:spcAft>
        <a:buClr>
          <a:schemeClr val="bg1">
            <a:lumMod val="65000"/>
          </a:schemeClr>
        </a:buClr>
        <a:buFont typeface="Arial"/>
        <a:buChar char="•"/>
        <a:defRPr sz="2400" kern="1200">
          <a:solidFill>
            <a:schemeClr val="tx1"/>
          </a:solidFill>
          <a:latin typeface="Calibri" panose="020F0502020204030204" pitchFamily="34" charset="0"/>
          <a:ea typeface="+mn-ea"/>
          <a:cs typeface="Arial"/>
        </a:defRPr>
      </a:lvl5pPr>
      <a:lvl6pPr marL="3352716" indent="-304792" algn="l" defTabSz="609585" rtl="0" eaLnBrk="1" latinLnBrk="0" hangingPunct="1">
        <a:lnSpc>
          <a:spcPct val="100000"/>
        </a:lnSpc>
        <a:spcBef>
          <a:spcPts val="0"/>
        </a:spcBef>
        <a:spcAft>
          <a:spcPts val="1067"/>
        </a:spcAft>
        <a:buFont typeface="Arial"/>
        <a:buChar char="•"/>
        <a:defRPr sz="2400" kern="1200" baseline="0">
          <a:solidFill>
            <a:schemeClr val="tx1"/>
          </a:solidFill>
          <a:latin typeface="+mn-lt"/>
          <a:ea typeface="+mn-ea"/>
          <a:cs typeface="+mn-cs"/>
        </a:defRPr>
      </a:lvl6pPr>
      <a:lvl7pPr marL="3359067" indent="0" algn="l" defTabSz="609585" rtl="0" eaLnBrk="1" latinLnBrk="0" hangingPunct="1">
        <a:lnSpc>
          <a:spcPct val="100000"/>
        </a:lnSpc>
        <a:spcBef>
          <a:spcPts val="0"/>
        </a:spcBef>
        <a:spcAft>
          <a:spcPts val="1067"/>
        </a:spcAft>
        <a:buFont typeface="Arial"/>
        <a:buNone/>
        <a:defRPr sz="2400" kern="1200">
          <a:solidFill>
            <a:schemeClr val="tx1"/>
          </a:solidFill>
          <a:latin typeface="+mn-lt"/>
          <a:ea typeface="+mn-ea"/>
          <a:cs typeface="+mn-cs"/>
        </a:defRPr>
      </a:lvl7pPr>
      <a:lvl8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8pPr>
      <a:lvl9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inity-health.org/covid-19-resources/find-a-resource/colleague-care-leader-resources/" TargetMode="External"/><Relationship Id="rId2" Type="http://schemas.openxmlformats.org/officeDocument/2006/relationships/hyperlink" Target="https://www.trinity-health.org/colleague-car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rinity-healthevents.webex.com/trinity-healthevents/lsr.php?RCID=8cf2630a6792b8fcea310fca4d43cef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458B9A-945F-4743-97A6-93E2D8ACFDED}"/>
              </a:ext>
            </a:extLst>
          </p:cNvPr>
          <p:cNvSpPr>
            <a:spLocks noGrp="1"/>
          </p:cNvSpPr>
          <p:nvPr>
            <p:ph type="ctrTitle"/>
          </p:nvPr>
        </p:nvSpPr>
        <p:spPr>
          <a:xfrm>
            <a:off x="760277" y="3383280"/>
            <a:ext cx="11117397" cy="1002953"/>
          </a:xfrm>
        </p:spPr>
        <p:txBody>
          <a:bodyPr/>
          <a:lstStyle/>
          <a:p>
            <a:pPr>
              <a:lnSpc>
                <a:spcPts val="3200"/>
              </a:lnSpc>
            </a:pPr>
            <a:r>
              <a:rPr lang="en-US" sz="3200" b="0" dirty="0">
                <a:solidFill>
                  <a:srgbClr val="92D050"/>
                </a:solidFill>
              </a:rPr>
              <a:t>Colleague Care</a:t>
            </a:r>
            <a:br>
              <a:rPr lang="en-US" sz="3200" b="0" dirty="0">
                <a:solidFill>
                  <a:srgbClr val="92D050"/>
                </a:solidFill>
              </a:rPr>
            </a:br>
            <a:r>
              <a:rPr lang="en-US" sz="2000" b="0" dirty="0"/>
              <a:t>National Check-in</a:t>
            </a:r>
          </a:p>
        </p:txBody>
      </p:sp>
      <p:sp>
        <p:nvSpPr>
          <p:cNvPr id="6" name="Text Placeholder 5">
            <a:extLst>
              <a:ext uri="{FF2B5EF4-FFF2-40B4-BE49-F238E27FC236}">
                <a16:creationId xmlns:a16="http://schemas.microsoft.com/office/drawing/2014/main" id="{6FA07328-1686-459F-A59F-5CEE656C7D2F}"/>
              </a:ext>
            </a:extLst>
          </p:cNvPr>
          <p:cNvSpPr>
            <a:spLocks noGrp="1"/>
          </p:cNvSpPr>
          <p:nvPr>
            <p:ph type="body" sz="quarter" idx="16"/>
          </p:nvPr>
        </p:nvSpPr>
        <p:spPr>
          <a:xfrm>
            <a:off x="760277" y="4984889"/>
            <a:ext cx="4393517" cy="268224"/>
          </a:xfrm>
        </p:spPr>
        <p:txBody>
          <a:bodyPr/>
          <a:lstStyle/>
          <a:p>
            <a:r>
              <a:rPr lang="en-US" dirty="0"/>
              <a:t>October 29,  2020</a:t>
            </a:r>
          </a:p>
        </p:txBody>
      </p:sp>
      <p:sp>
        <p:nvSpPr>
          <p:cNvPr id="11" name="Rectangle 10">
            <a:extLst>
              <a:ext uri="{FF2B5EF4-FFF2-40B4-BE49-F238E27FC236}">
                <a16:creationId xmlns:a16="http://schemas.microsoft.com/office/drawing/2014/main" id="{C6880217-BD2D-CA4D-AC8C-1E9D2CC1B9FC}"/>
              </a:ext>
            </a:extLst>
          </p:cNvPr>
          <p:cNvSpPr/>
          <p:nvPr/>
        </p:nvSpPr>
        <p:spPr>
          <a:xfrm rot="5400000">
            <a:off x="7406251" y="2103628"/>
            <a:ext cx="2458396" cy="7113106"/>
          </a:xfrm>
          <a:prstGeom prst="rect">
            <a:avLst/>
          </a:prstGeom>
          <a:gradFill>
            <a:gsLst>
              <a:gs pos="43000">
                <a:srgbClr val="FFFFFF">
                  <a:alpha val="33000"/>
                </a:srgbClr>
              </a:gs>
              <a:gs pos="0">
                <a:schemeClr val="bg1">
                  <a:alpha val="44000"/>
                </a:schemeClr>
              </a:gs>
              <a:gs pos="86000">
                <a:schemeClr val="bg1">
                  <a:alpha val="0"/>
                </a:schemeClr>
              </a:gs>
            </a:gsLst>
            <a:lin ang="5400000" scaled="1"/>
          </a:gra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8389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E1962-F2CA-4FEF-8727-C26F581F08E3}"/>
              </a:ext>
            </a:extLst>
          </p:cNvPr>
          <p:cNvSpPr>
            <a:spLocks noGrp="1"/>
          </p:cNvSpPr>
          <p:nvPr>
            <p:ph type="title"/>
          </p:nvPr>
        </p:nvSpPr>
        <p:spPr/>
        <p:txBody>
          <a:bodyPr/>
          <a:lstStyle/>
          <a:p>
            <a:r>
              <a:rPr lang="en-US" dirty="0"/>
              <a:t>Task Force Updates:</a:t>
            </a:r>
            <a:br>
              <a:rPr lang="en-US" dirty="0"/>
            </a:br>
            <a:r>
              <a:rPr lang="en-US" sz="2000" b="0" dirty="0"/>
              <a:t>Physician Wellness</a:t>
            </a:r>
          </a:p>
        </p:txBody>
      </p:sp>
      <p:sp>
        <p:nvSpPr>
          <p:cNvPr id="3" name="Slide Number Placeholder 2">
            <a:extLst>
              <a:ext uri="{FF2B5EF4-FFF2-40B4-BE49-F238E27FC236}">
                <a16:creationId xmlns:a16="http://schemas.microsoft.com/office/drawing/2014/main" id="{4A39CDA4-C642-4E64-B865-BCCFB4D45AC0}"/>
              </a:ext>
            </a:extLst>
          </p:cNvPr>
          <p:cNvSpPr>
            <a:spLocks noGrp="1"/>
          </p:cNvSpPr>
          <p:nvPr>
            <p:ph type="sldNum" sz="quarter" idx="4294967295"/>
          </p:nvPr>
        </p:nvSpPr>
        <p:spPr>
          <a:xfrm>
            <a:off x="11831638" y="6415088"/>
            <a:ext cx="360362" cy="365125"/>
          </a:xfrm>
        </p:spPr>
        <p:txBody>
          <a:bodyPr/>
          <a:lstStyle/>
          <a:p>
            <a:fld id="{489F9553-C816-6842-8939-EE75ECF7EB2B}" type="slidenum">
              <a:rPr lang="en-US" smtClean="0"/>
              <a:pPr/>
              <a:t>10</a:t>
            </a:fld>
            <a:endParaRPr lang="en-US" dirty="0"/>
          </a:p>
        </p:txBody>
      </p:sp>
      <p:sp>
        <p:nvSpPr>
          <p:cNvPr id="6" name="TextBox 5">
            <a:extLst>
              <a:ext uri="{FF2B5EF4-FFF2-40B4-BE49-F238E27FC236}">
                <a16:creationId xmlns:a16="http://schemas.microsoft.com/office/drawing/2014/main" id="{CC01C1C1-C29F-478E-B58C-0898A6095914}"/>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a:solidFill>
                  <a:schemeClr val="bg1"/>
                </a:solidFill>
              </a:rPr>
              <a:t>VA</a:t>
            </a:r>
          </a:p>
        </p:txBody>
      </p:sp>
    </p:spTree>
    <p:extLst>
      <p:ext uri="{BB962C8B-B14F-4D97-AF65-F5344CB8AC3E}">
        <p14:creationId xmlns:p14="http://schemas.microsoft.com/office/powerpoint/2010/main" val="300685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524544" y="951566"/>
            <a:ext cx="11088813" cy="5442337"/>
          </a:xfrm>
        </p:spPr>
        <p:txBody>
          <a:bodyPr>
            <a:normAutofit lnSpcReduction="10000"/>
          </a:bodyPr>
          <a:lstStyle/>
          <a:p>
            <a:r>
              <a:rPr lang="en-US" dirty="0"/>
              <a:t>Trinity-Health.org/Colleague-Care </a:t>
            </a:r>
          </a:p>
          <a:p>
            <a:pPr lvl="1"/>
            <a:r>
              <a:rPr lang="en-US" dirty="0"/>
              <a:t>National resource for all colleagues </a:t>
            </a:r>
          </a:p>
          <a:p>
            <a:pPr lvl="1"/>
            <a:r>
              <a:rPr lang="en-US" dirty="0"/>
              <a:t>Now moving forward with enhancements </a:t>
            </a:r>
          </a:p>
          <a:p>
            <a:pPr lvl="1"/>
            <a:r>
              <a:rPr lang="en-US" dirty="0"/>
              <a:t>Updating from single page to microsite, Inspired by the National Health Ministries’ resource</a:t>
            </a:r>
          </a:p>
          <a:p>
            <a:r>
              <a:rPr lang="en-US" dirty="0"/>
              <a:t>Your insight is needed and appreciated as we define content </a:t>
            </a:r>
          </a:p>
          <a:p>
            <a:r>
              <a:rPr lang="en-US" dirty="0"/>
              <a:t>By 11/6, you’ll receive email with information and survey link to provide feedback </a:t>
            </a:r>
          </a:p>
          <a:p>
            <a:r>
              <a:rPr lang="en-US" dirty="0"/>
              <a:t>Expected site launch date: no later than 12/1 </a:t>
            </a:r>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524544" y="206359"/>
            <a:ext cx="10972800" cy="664875"/>
          </a:xfrm>
        </p:spPr>
        <p:txBody>
          <a:bodyPr/>
          <a:lstStyle/>
          <a:p>
            <a:r>
              <a:rPr lang="en-US" sz="2000" dirty="0"/>
              <a:t>Communications: </a:t>
            </a:r>
            <a:br>
              <a:rPr lang="en-US" dirty="0"/>
            </a:br>
            <a:r>
              <a:rPr lang="en-US" dirty="0"/>
              <a:t>Upgraded Colleague Care website </a:t>
            </a:r>
          </a:p>
        </p:txBody>
      </p:sp>
      <p:sp>
        <p:nvSpPr>
          <p:cNvPr id="4" name="Footer Placeholder 3"/>
          <p:cNvSpPr>
            <a:spLocks noGrp="1"/>
          </p:cNvSpPr>
          <p:nvPr>
            <p:ph type="ftr" sz="quarter" idx="3"/>
          </p:nvPr>
        </p:nvSpPr>
        <p:spPr/>
        <p:txBody>
          <a:bodyPr/>
          <a:lstStyle/>
          <a:p>
            <a:r>
              <a:rPr lang="en-US"/>
              <a:t>©2020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11</a:t>
            </a:fld>
            <a:endParaRPr lang="en-US" dirty="0"/>
          </a:p>
        </p:txBody>
      </p:sp>
    </p:spTree>
    <p:extLst>
      <p:ext uri="{BB962C8B-B14F-4D97-AF65-F5344CB8AC3E}">
        <p14:creationId xmlns:p14="http://schemas.microsoft.com/office/powerpoint/2010/main" val="2852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171655-DBC3-42DE-96B3-A4F9CD105428}"/>
              </a:ext>
            </a:extLst>
          </p:cNvPr>
          <p:cNvSpPr>
            <a:spLocks noGrp="1"/>
          </p:cNvSpPr>
          <p:nvPr>
            <p:ph sz="quarter" idx="12"/>
          </p:nvPr>
        </p:nvSpPr>
        <p:spPr/>
        <p:txBody>
          <a:bodyPr>
            <a:normAutofit/>
          </a:bodyPr>
          <a:lstStyle/>
          <a:p>
            <a:r>
              <a:rPr lang="en-US" dirty="0"/>
              <a:t>All-colleague facing page:</a:t>
            </a:r>
          </a:p>
          <a:p>
            <a:pPr marL="459306" lvl="1" indent="0" algn="ctr">
              <a:buNone/>
            </a:pPr>
            <a:r>
              <a:rPr lang="en-US" dirty="0">
                <a:hlinkClick r:id="rId2"/>
              </a:rPr>
              <a:t>https://www.trinity-health.org/colleague-care/</a:t>
            </a:r>
            <a:endParaRPr lang="en-US" dirty="0"/>
          </a:p>
          <a:p>
            <a:pPr marL="0" indent="0">
              <a:buNone/>
            </a:pPr>
            <a:endParaRPr lang="en-US" dirty="0"/>
          </a:p>
          <a:p>
            <a:r>
              <a:rPr lang="en-US" dirty="0"/>
              <a:t>Colleague Care Team page: </a:t>
            </a:r>
          </a:p>
          <a:p>
            <a:pPr marL="0" indent="0" algn="ctr">
              <a:buNone/>
            </a:pPr>
            <a:r>
              <a:rPr lang="en-US" u="sng" dirty="0">
                <a:hlinkClick r:id="rId3"/>
              </a:rPr>
              <a:t>https://www.trinity-health.org/covid-19-resources/find-a-resource/colleague-care-leader-resources/</a:t>
            </a:r>
            <a:endParaRPr lang="en-US" dirty="0"/>
          </a:p>
          <a:p>
            <a:pPr marL="0" indent="0" algn="ctr">
              <a:buNone/>
            </a:pPr>
            <a:endParaRPr lang="en-US" dirty="0"/>
          </a:p>
          <a:p>
            <a:pPr lvl="1"/>
            <a:endParaRPr lang="en-US" sz="2000" dirty="0"/>
          </a:p>
        </p:txBody>
      </p:sp>
      <p:sp>
        <p:nvSpPr>
          <p:cNvPr id="4" name="Title 3">
            <a:extLst>
              <a:ext uri="{FF2B5EF4-FFF2-40B4-BE49-F238E27FC236}">
                <a16:creationId xmlns:a16="http://schemas.microsoft.com/office/drawing/2014/main" id="{329D965E-F6DC-456A-ADBE-6DFA0D3DD98F}"/>
              </a:ext>
            </a:extLst>
          </p:cNvPr>
          <p:cNvSpPr>
            <a:spLocks noGrp="1"/>
          </p:cNvSpPr>
          <p:nvPr>
            <p:ph type="title"/>
          </p:nvPr>
        </p:nvSpPr>
        <p:spPr/>
        <p:txBody>
          <a:bodyPr/>
          <a:lstStyle/>
          <a:p>
            <a:r>
              <a:rPr lang="en-US" dirty="0"/>
              <a:t>Resource Reminder!</a:t>
            </a:r>
          </a:p>
        </p:txBody>
      </p:sp>
      <p:sp>
        <p:nvSpPr>
          <p:cNvPr id="3" name="Slide Number Placeholder 2">
            <a:extLst>
              <a:ext uri="{FF2B5EF4-FFF2-40B4-BE49-F238E27FC236}">
                <a16:creationId xmlns:a16="http://schemas.microsoft.com/office/drawing/2014/main" id="{BA2DE6A2-6971-4F57-900B-BF8C8D3111DE}"/>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372336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171655-DBC3-42DE-96B3-A4F9CD105428}"/>
              </a:ext>
            </a:extLst>
          </p:cNvPr>
          <p:cNvSpPr>
            <a:spLocks noGrp="1"/>
          </p:cNvSpPr>
          <p:nvPr>
            <p:ph sz="quarter" idx="12"/>
          </p:nvPr>
        </p:nvSpPr>
        <p:spPr/>
        <p:txBody>
          <a:bodyPr>
            <a:normAutofit/>
          </a:bodyPr>
          <a:lstStyle/>
          <a:p>
            <a:pPr lvl="1">
              <a:buFont typeface="Wingdings" panose="05000000000000000000" pitchFamily="2" charset="2"/>
              <a:buChar char="q"/>
            </a:pPr>
            <a:r>
              <a:rPr lang="en-US" sz="2000" dirty="0"/>
              <a:t>Link to recording and slide deck from Dr. Bryan Sexton’s October 28 Webinar on </a:t>
            </a:r>
            <a:r>
              <a:rPr lang="en-US" sz="2000" b="1" dirty="0"/>
              <a:t>Bite-Sized Coping for Physicians and Providers</a:t>
            </a:r>
          </a:p>
          <a:p>
            <a:pPr algn="ctr">
              <a:buFont typeface="Wingdings" panose="05000000000000000000" pitchFamily="2" charset="2"/>
              <a:buChar char="q"/>
            </a:pPr>
            <a:r>
              <a:rPr lang="en-US" sz="2000" u="sng" dirty="0">
                <a:hlinkClick r:id="rId2"/>
              </a:rPr>
              <a:t>https://trinity-healthevents.webex.com/trinity-healthevents/lsr.php?RCID=8cf2630a6792b8fcea310fca4d43cef6</a:t>
            </a:r>
            <a:r>
              <a:rPr lang="en-US" sz="2000" dirty="0"/>
              <a:t> </a:t>
            </a:r>
          </a:p>
          <a:p>
            <a:pPr algn="ctr">
              <a:buFont typeface="Wingdings" panose="05000000000000000000" pitchFamily="2" charset="2"/>
              <a:buChar char="q"/>
            </a:pPr>
            <a:r>
              <a:rPr lang="en-US" sz="2000" dirty="0"/>
              <a:t>Password  hVCPSMj9</a:t>
            </a:r>
          </a:p>
          <a:p>
            <a:pPr lvl="2">
              <a:buFont typeface="Wingdings" panose="05000000000000000000" pitchFamily="2" charset="2"/>
              <a:buChar char="q"/>
            </a:pPr>
            <a:endParaRPr lang="en-US" sz="1467" b="1" dirty="0"/>
          </a:p>
          <a:p>
            <a:pPr lvl="1">
              <a:buFont typeface="Wingdings" panose="05000000000000000000" pitchFamily="2" charset="2"/>
              <a:buChar char="q"/>
            </a:pPr>
            <a:r>
              <a:rPr lang="en-US" sz="2000" b="1" dirty="0"/>
              <a:t>Colleague Care Notes </a:t>
            </a:r>
            <a:r>
              <a:rPr lang="en-US" sz="2000" dirty="0"/>
              <a:t>– moving to bi-monthly cadence</a:t>
            </a:r>
          </a:p>
          <a:p>
            <a:pPr lvl="1">
              <a:buFont typeface="Wingdings" panose="05000000000000000000" pitchFamily="2" charset="2"/>
              <a:buChar char="q"/>
            </a:pPr>
            <a:r>
              <a:rPr lang="en-US" sz="2000" dirty="0"/>
              <a:t>Next </a:t>
            </a:r>
            <a:r>
              <a:rPr lang="en-US" sz="2000" b="1" dirty="0"/>
              <a:t>Colleague Care National Check-in</a:t>
            </a:r>
            <a:r>
              <a:rPr lang="en-US" sz="2000" dirty="0"/>
              <a:t>: November 17</a:t>
            </a:r>
          </a:p>
          <a:p>
            <a:pPr lvl="1">
              <a:buFont typeface="Wingdings" panose="05000000000000000000" pitchFamily="2" charset="2"/>
              <a:buChar char="q"/>
            </a:pPr>
            <a:r>
              <a:rPr lang="en-US" sz="2000" dirty="0"/>
              <a:t>Reminder to let your liaison know or reach out to Becky Hoerner with any updates to AE and Coordinator roles</a:t>
            </a:r>
          </a:p>
          <a:p>
            <a:pPr lvl="1"/>
            <a:endParaRPr lang="en-US" sz="2000" dirty="0"/>
          </a:p>
        </p:txBody>
      </p:sp>
      <p:sp>
        <p:nvSpPr>
          <p:cNvPr id="4" name="Title 3">
            <a:extLst>
              <a:ext uri="{FF2B5EF4-FFF2-40B4-BE49-F238E27FC236}">
                <a16:creationId xmlns:a16="http://schemas.microsoft.com/office/drawing/2014/main" id="{329D965E-F6DC-456A-ADBE-6DFA0D3DD98F}"/>
              </a:ext>
            </a:extLst>
          </p:cNvPr>
          <p:cNvSpPr>
            <a:spLocks noGrp="1"/>
          </p:cNvSpPr>
          <p:nvPr>
            <p:ph type="title"/>
          </p:nvPr>
        </p:nvSpPr>
        <p:spPr/>
        <p:txBody>
          <a:bodyPr/>
          <a:lstStyle/>
          <a:p>
            <a:r>
              <a:rPr lang="en-US" dirty="0"/>
              <a:t>Miscellaneous Notes…</a:t>
            </a:r>
          </a:p>
        </p:txBody>
      </p:sp>
      <p:sp>
        <p:nvSpPr>
          <p:cNvPr id="3" name="Slide Number Placeholder 2">
            <a:extLst>
              <a:ext uri="{FF2B5EF4-FFF2-40B4-BE49-F238E27FC236}">
                <a16:creationId xmlns:a16="http://schemas.microsoft.com/office/drawing/2014/main" id="{BA2DE6A2-6971-4F57-900B-BF8C8D3111DE}"/>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392013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E5185-D7F0-4627-829F-D15A6BED0C5D}"/>
              </a:ext>
            </a:extLst>
          </p:cNvPr>
          <p:cNvSpPr>
            <a:spLocks noGrp="1"/>
          </p:cNvSpPr>
          <p:nvPr>
            <p:ph type="title"/>
          </p:nvPr>
        </p:nvSpPr>
        <p:spPr/>
        <p:txBody>
          <a:bodyPr/>
          <a:lstStyle/>
          <a:p>
            <a:pPr>
              <a:lnSpc>
                <a:spcPct val="100000"/>
              </a:lnSpc>
            </a:pPr>
            <a:r>
              <a:rPr lang="en-US" dirty="0"/>
              <a:t>Open Forum</a:t>
            </a:r>
            <a:br>
              <a:rPr lang="en-US" dirty="0"/>
            </a:br>
            <a:r>
              <a:rPr lang="en-US" sz="2000" dirty="0"/>
              <a:t>Q&amp;A</a:t>
            </a:r>
            <a:endParaRPr lang="en-US" sz="2000" b="0" dirty="0"/>
          </a:p>
        </p:txBody>
      </p:sp>
      <p:sp>
        <p:nvSpPr>
          <p:cNvPr id="3" name="Slide Number Placeholder 2">
            <a:extLst>
              <a:ext uri="{FF2B5EF4-FFF2-40B4-BE49-F238E27FC236}">
                <a16:creationId xmlns:a16="http://schemas.microsoft.com/office/drawing/2014/main" id="{6A5B707E-18E8-4642-BB59-55E9ACF4A12F}"/>
              </a:ext>
            </a:extLst>
          </p:cNvPr>
          <p:cNvSpPr>
            <a:spLocks noGrp="1"/>
          </p:cNvSpPr>
          <p:nvPr>
            <p:ph type="sldNum" sz="quarter" idx="4294967295"/>
          </p:nvPr>
        </p:nvSpPr>
        <p:spPr>
          <a:xfrm>
            <a:off x="11831638" y="6415088"/>
            <a:ext cx="360362" cy="365125"/>
          </a:xfrm>
        </p:spPr>
        <p:txBody>
          <a:bodyPr/>
          <a:lstStyle/>
          <a:p>
            <a:fld id="{489F9553-C816-6842-8939-EE75ECF7EB2B}" type="slidenum">
              <a:rPr lang="en-US" smtClean="0"/>
              <a:pPr/>
              <a:t>14</a:t>
            </a:fld>
            <a:endParaRPr lang="en-US" dirty="0"/>
          </a:p>
        </p:txBody>
      </p:sp>
      <p:sp>
        <p:nvSpPr>
          <p:cNvPr id="5" name="TextBox 4">
            <a:extLst>
              <a:ext uri="{FF2B5EF4-FFF2-40B4-BE49-F238E27FC236}">
                <a16:creationId xmlns:a16="http://schemas.microsoft.com/office/drawing/2014/main" id="{DDF87FC5-92E3-48C1-B09E-C97BE08C832C}"/>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err="1">
                <a:solidFill>
                  <a:schemeClr val="bg1"/>
                </a:solidFill>
              </a:rPr>
              <a:t>kp</a:t>
            </a:r>
            <a:endParaRPr lang="en-US" sz="1600" dirty="0">
              <a:solidFill>
                <a:schemeClr val="bg1"/>
              </a:solidFill>
            </a:endParaRPr>
          </a:p>
        </p:txBody>
      </p:sp>
    </p:spTree>
    <p:extLst>
      <p:ext uri="{BB962C8B-B14F-4D97-AF65-F5344CB8AC3E}">
        <p14:creationId xmlns:p14="http://schemas.microsoft.com/office/powerpoint/2010/main" val="54572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C391-60C7-4B02-9BFE-F86B248F486D}"/>
              </a:ext>
            </a:extLst>
          </p:cNvPr>
          <p:cNvSpPr>
            <a:spLocks noGrp="1"/>
          </p:cNvSpPr>
          <p:nvPr>
            <p:ph type="title"/>
          </p:nvPr>
        </p:nvSpPr>
        <p:spPr>
          <a:xfrm>
            <a:off x="800100" y="2755930"/>
            <a:ext cx="7638875" cy="1346139"/>
          </a:xfrm>
        </p:spPr>
        <p:txBody>
          <a:bodyPr/>
          <a:lstStyle/>
          <a:p>
            <a:pPr>
              <a:lnSpc>
                <a:spcPct val="100000"/>
              </a:lnSpc>
            </a:pPr>
            <a:r>
              <a:rPr lang="en-US" dirty="0"/>
              <a:t>Appreciation and Adjourn</a:t>
            </a:r>
            <a:br>
              <a:rPr lang="en-US" dirty="0"/>
            </a:br>
            <a:endParaRPr lang="en-US" b="0" dirty="0"/>
          </a:p>
        </p:txBody>
      </p:sp>
      <p:sp>
        <p:nvSpPr>
          <p:cNvPr id="3" name="Slide Number Placeholder 2">
            <a:extLst>
              <a:ext uri="{FF2B5EF4-FFF2-40B4-BE49-F238E27FC236}">
                <a16:creationId xmlns:a16="http://schemas.microsoft.com/office/drawing/2014/main" id="{9EB06E91-E21D-4FFF-92B4-37767C4FF509}"/>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Tree>
    <p:extLst>
      <p:ext uri="{BB962C8B-B14F-4D97-AF65-F5344CB8AC3E}">
        <p14:creationId xmlns:p14="http://schemas.microsoft.com/office/powerpoint/2010/main" val="261634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24544" y="1332073"/>
            <a:ext cx="11448901" cy="4802028"/>
          </a:xfrm>
        </p:spPr>
        <p:txBody>
          <a:bodyPr>
            <a:normAutofit fontScale="85000" lnSpcReduction="20000"/>
          </a:bodyPr>
          <a:lstStyle/>
          <a:p>
            <a:r>
              <a:rPr lang="en-US" dirty="0"/>
              <a:t>Thank you for joining us today! We will begin momentarily.</a:t>
            </a:r>
          </a:p>
          <a:p>
            <a:r>
              <a:rPr lang="en-US" dirty="0"/>
              <a:t>Please keep your </a:t>
            </a:r>
            <a:r>
              <a:rPr lang="en-US" b="1" dirty="0"/>
              <a:t>Mic on MUTE </a:t>
            </a:r>
            <a:r>
              <a:rPr lang="en-US" dirty="0"/>
              <a:t>when you are not speaking to minimize background noise.</a:t>
            </a:r>
          </a:p>
          <a:p>
            <a:r>
              <a:rPr lang="en-US" dirty="0"/>
              <a:t>If you are calling from a facility phone, please </a:t>
            </a:r>
            <a:r>
              <a:rPr lang="en-US" b="1" dirty="0"/>
              <a:t>do NOT put us on HOLD</a:t>
            </a:r>
            <a:r>
              <a:rPr lang="en-US" dirty="0"/>
              <a:t> - we will hear your hold music or messages.</a:t>
            </a:r>
          </a:p>
          <a:p>
            <a:r>
              <a:rPr lang="en-US" dirty="0"/>
              <a:t>We invite you to use your </a:t>
            </a:r>
            <a:r>
              <a:rPr lang="en-US" b="1" dirty="0"/>
              <a:t>video camera </a:t>
            </a:r>
            <a:r>
              <a:rPr lang="en-US" dirty="0"/>
              <a:t>if you have one as we begin and when you are speaking</a:t>
            </a:r>
          </a:p>
          <a:p>
            <a:r>
              <a:rPr lang="en-US" b="1" i="1" dirty="0">
                <a:solidFill>
                  <a:schemeClr val="accent1"/>
                </a:solidFill>
              </a:rPr>
              <a:t>If you have a question or comment, please let us know by speaking or by using chat feature.</a:t>
            </a:r>
            <a:endParaRPr lang="en-US" dirty="0"/>
          </a:p>
          <a:p>
            <a:r>
              <a:rPr lang="en-US" dirty="0"/>
              <a:t>This meeting is being recorded.</a:t>
            </a:r>
          </a:p>
          <a:p>
            <a:r>
              <a:rPr lang="en-US" dirty="0"/>
              <a:t>The link to recording and slides will be sent to you following our Check-in.</a:t>
            </a:r>
          </a:p>
        </p:txBody>
      </p:sp>
      <p:sp>
        <p:nvSpPr>
          <p:cNvPr id="5" name="Title 4"/>
          <p:cNvSpPr>
            <a:spLocks noGrp="1"/>
          </p:cNvSpPr>
          <p:nvPr>
            <p:ph type="title"/>
          </p:nvPr>
        </p:nvSpPr>
        <p:spPr/>
        <p:txBody>
          <a:bodyPr/>
          <a:lstStyle/>
          <a:p>
            <a:r>
              <a:rPr lang="en-US" dirty="0"/>
              <a:t>Welcome – Colleague Care National Check-in </a:t>
            </a:r>
          </a:p>
        </p:txBody>
      </p:sp>
      <p:sp>
        <p:nvSpPr>
          <p:cNvPr id="4" name="Slide Number Placeholder 3"/>
          <p:cNvSpPr>
            <a:spLocks noGrp="1"/>
          </p:cNvSpPr>
          <p:nvPr>
            <p:ph type="sldNum" sz="quarter" idx="4"/>
          </p:nvPr>
        </p:nvSpPr>
        <p:spPr/>
        <p:txBody>
          <a:bodyPr/>
          <a:lstStyle/>
          <a:p>
            <a:fld id="{489F9553-C816-6842-8939-EE75ECF7EB2B}" type="slidenum">
              <a:rPr lang="en-US" smtClean="0"/>
              <a:pPr/>
              <a:t>2</a:t>
            </a:fld>
            <a:endParaRPr lang="en-US" dirty="0"/>
          </a:p>
        </p:txBody>
      </p:sp>
      <p:sp>
        <p:nvSpPr>
          <p:cNvPr id="2" name="TextBox 1">
            <a:extLst>
              <a:ext uri="{FF2B5EF4-FFF2-40B4-BE49-F238E27FC236}">
                <a16:creationId xmlns:a16="http://schemas.microsoft.com/office/drawing/2014/main" id="{43903523-BF61-48D1-B0D8-281559D0BBC2}"/>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err="1">
                <a:solidFill>
                  <a:srgbClr val="443D3E"/>
                </a:solidFill>
              </a:rPr>
              <a:t>kp</a:t>
            </a:r>
            <a:endParaRPr lang="en-US" sz="1600" dirty="0">
              <a:solidFill>
                <a:srgbClr val="443D3E"/>
              </a:solidFill>
            </a:endParaRPr>
          </a:p>
        </p:txBody>
      </p:sp>
      <p:sp>
        <p:nvSpPr>
          <p:cNvPr id="3" name="Oval 2">
            <a:extLst>
              <a:ext uri="{FF2B5EF4-FFF2-40B4-BE49-F238E27FC236}">
                <a16:creationId xmlns:a16="http://schemas.microsoft.com/office/drawing/2014/main" id="{8446CF5E-0278-4DF6-A682-A2E0087A7A56}"/>
              </a:ext>
            </a:extLst>
          </p:cNvPr>
          <p:cNvSpPr/>
          <p:nvPr/>
        </p:nvSpPr>
        <p:spPr>
          <a:xfrm>
            <a:off x="409575" y="4867275"/>
            <a:ext cx="381000" cy="342900"/>
          </a:xfrm>
          <a:prstGeom prst="ellipse">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ffectLst/>
            </a:endParaRPr>
          </a:p>
        </p:txBody>
      </p:sp>
    </p:spTree>
    <p:extLst>
      <p:ext uri="{BB962C8B-B14F-4D97-AF65-F5344CB8AC3E}">
        <p14:creationId xmlns:p14="http://schemas.microsoft.com/office/powerpoint/2010/main" val="129131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74F40-BC17-4D1A-9989-2E33111C12F8}"/>
              </a:ext>
            </a:extLst>
          </p:cNvPr>
          <p:cNvSpPr>
            <a:spLocks noGrp="1"/>
          </p:cNvSpPr>
          <p:nvPr>
            <p:ph type="title"/>
          </p:nvPr>
        </p:nvSpPr>
        <p:spPr>
          <a:xfrm>
            <a:off x="428626" y="454185"/>
            <a:ext cx="10972800" cy="664875"/>
          </a:xfrm>
        </p:spPr>
        <p:txBody>
          <a:bodyPr/>
          <a:lstStyle/>
          <a:p>
            <a:r>
              <a:rPr lang="en-US" dirty="0"/>
              <a:t>Today’s Agenda</a:t>
            </a:r>
            <a:endParaRPr lang="en-US" i="1" dirty="0"/>
          </a:p>
        </p:txBody>
      </p:sp>
      <p:sp>
        <p:nvSpPr>
          <p:cNvPr id="4" name="Footer Placeholder 3">
            <a:extLst>
              <a:ext uri="{FF2B5EF4-FFF2-40B4-BE49-F238E27FC236}">
                <a16:creationId xmlns:a16="http://schemas.microsoft.com/office/drawing/2014/main" id="{24CC74A2-24B8-4115-8B2E-2D7D7DB4C971}"/>
              </a:ext>
            </a:extLst>
          </p:cNvPr>
          <p:cNvSpPr>
            <a:spLocks noGrp="1"/>
          </p:cNvSpPr>
          <p:nvPr>
            <p:ph type="ftr" sz="quarter" idx="3"/>
          </p:nvPr>
        </p:nvSpPr>
        <p:spPr/>
        <p:txBody>
          <a:bodyPr/>
          <a:lstStyle/>
          <a:p>
            <a:r>
              <a:rPr lang="en-US"/>
              <a:t>©2019 Trinity Health</a:t>
            </a:r>
            <a:endParaRPr lang="en-US" dirty="0"/>
          </a:p>
        </p:txBody>
      </p:sp>
      <p:sp>
        <p:nvSpPr>
          <p:cNvPr id="5" name="Slide Number Placeholder 4">
            <a:extLst>
              <a:ext uri="{FF2B5EF4-FFF2-40B4-BE49-F238E27FC236}">
                <a16:creationId xmlns:a16="http://schemas.microsoft.com/office/drawing/2014/main" id="{DA8362B8-5810-438C-825F-0E731B758E3F}"/>
              </a:ext>
            </a:extLst>
          </p:cNvPr>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extBox 5">
            <a:extLst>
              <a:ext uri="{FF2B5EF4-FFF2-40B4-BE49-F238E27FC236}">
                <a16:creationId xmlns:a16="http://schemas.microsoft.com/office/drawing/2014/main" id="{7CBBACD0-465B-46E5-B7AF-31DCC8754999}"/>
              </a:ext>
            </a:extLst>
          </p:cNvPr>
          <p:cNvSpPr txBox="1"/>
          <p:nvPr/>
        </p:nvSpPr>
        <p:spPr>
          <a:xfrm>
            <a:off x="10350500" y="304800"/>
            <a:ext cx="914400" cy="340991"/>
          </a:xfrm>
          <a:prstGeom prst="rect">
            <a:avLst/>
          </a:prstGeom>
          <a:noFill/>
        </p:spPr>
        <p:txBody>
          <a:bodyPr wrap="square" rtlCol="0">
            <a:spAutoFit/>
          </a:bodyPr>
          <a:lstStyle/>
          <a:p>
            <a:pPr algn="r">
              <a:lnSpc>
                <a:spcPts val="2100"/>
              </a:lnSpc>
              <a:spcAft>
                <a:spcPts val="600"/>
              </a:spcAft>
            </a:pPr>
            <a:r>
              <a:rPr lang="en-US" sz="1600" dirty="0" err="1">
                <a:solidFill>
                  <a:srgbClr val="443D3E"/>
                </a:solidFill>
              </a:rPr>
              <a:t>kp</a:t>
            </a:r>
            <a:endParaRPr lang="en-US" sz="1600" dirty="0">
              <a:solidFill>
                <a:srgbClr val="443D3E"/>
              </a:solidFill>
            </a:endParaRPr>
          </a:p>
        </p:txBody>
      </p:sp>
      <p:graphicFrame>
        <p:nvGraphicFramePr>
          <p:cNvPr id="10" name="Content Placeholder 9">
            <a:extLst>
              <a:ext uri="{FF2B5EF4-FFF2-40B4-BE49-F238E27FC236}">
                <a16:creationId xmlns:a16="http://schemas.microsoft.com/office/drawing/2014/main" id="{94445725-76D5-49D0-A697-A868267EEE16}"/>
              </a:ext>
            </a:extLst>
          </p:cNvPr>
          <p:cNvGraphicFramePr>
            <a:graphicFrameLocks noGrp="1"/>
          </p:cNvGraphicFramePr>
          <p:nvPr>
            <p:ph sz="quarter" idx="12"/>
            <p:extLst>
              <p:ext uri="{D42A27DB-BD31-4B8C-83A1-F6EECF244321}">
                <p14:modId xmlns:p14="http://schemas.microsoft.com/office/powerpoint/2010/main" val="4272087331"/>
              </p:ext>
            </p:extLst>
          </p:nvPr>
        </p:nvGraphicFramePr>
        <p:xfrm>
          <a:off x="428626" y="1183690"/>
          <a:ext cx="8750333" cy="4616578"/>
        </p:xfrm>
        <a:graphic>
          <a:graphicData uri="http://schemas.openxmlformats.org/drawingml/2006/table">
            <a:tbl>
              <a:tblPr firstRow="1" firstCol="1" bandRow="1">
                <a:tableStyleId>{5C22544A-7EE6-4342-B048-85BDC9FD1C3A}</a:tableStyleId>
              </a:tblPr>
              <a:tblGrid>
                <a:gridCol w="615317">
                  <a:extLst>
                    <a:ext uri="{9D8B030D-6E8A-4147-A177-3AD203B41FA5}">
                      <a16:colId xmlns:a16="http://schemas.microsoft.com/office/drawing/2014/main" val="177224556"/>
                    </a:ext>
                  </a:extLst>
                </a:gridCol>
                <a:gridCol w="2635600">
                  <a:extLst>
                    <a:ext uri="{9D8B030D-6E8A-4147-A177-3AD203B41FA5}">
                      <a16:colId xmlns:a16="http://schemas.microsoft.com/office/drawing/2014/main" val="3618136163"/>
                    </a:ext>
                  </a:extLst>
                </a:gridCol>
                <a:gridCol w="5499416">
                  <a:extLst>
                    <a:ext uri="{9D8B030D-6E8A-4147-A177-3AD203B41FA5}">
                      <a16:colId xmlns:a16="http://schemas.microsoft.com/office/drawing/2014/main" val="772357310"/>
                    </a:ext>
                  </a:extLst>
                </a:gridCol>
              </a:tblGrid>
              <a:tr h="300990">
                <a:tc>
                  <a:txBody>
                    <a:bodyPr/>
                    <a:lstStyle/>
                    <a:p>
                      <a:pPr marL="0" marR="0">
                        <a:spcBef>
                          <a:spcPts val="0"/>
                        </a:spcBef>
                        <a:spcAft>
                          <a:spcPts val="0"/>
                        </a:spcAft>
                      </a:pPr>
                      <a:r>
                        <a:rPr lang="en-US" sz="1200" dirty="0">
                          <a:effectLst/>
                          <a:latin typeface="+mn-lt"/>
                        </a:rPr>
                        <a:t>Time (ET)</a:t>
                      </a:r>
                      <a:endParaRPr lang="en-US" sz="1200" dirty="0">
                        <a:effectLst/>
                        <a:latin typeface="+mn-lt"/>
                        <a:ea typeface="MS Mincho" panose="020B0400000000000000" pitchFamily="49" charset="-128"/>
                        <a:cs typeface="Arial" panose="020B0604020202020204" pitchFamily="34" charset="0"/>
                      </a:endParaRPr>
                    </a:p>
                  </a:txBody>
                  <a:tcPr marL="73025" marR="73025" marT="18415" marB="18415" anchor="ctr"/>
                </a:tc>
                <a:tc>
                  <a:txBody>
                    <a:bodyPr/>
                    <a:lstStyle/>
                    <a:p>
                      <a:pPr marL="0" marR="0">
                        <a:spcBef>
                          <a:spcPts val="0"/>
                        </a:spcBef>
                        <a:spcAft>
                          <a:spcPts val="0"/>
                        </a:spcAft>
                      </a:pPr>
                      <a:r>
                        <a:rPr lang="en-US" sz="1200" dirty="0">
                          <a:effectLst/>
                          <a:latin typeface="+mn-lt"/>
                          <a:ea typeface="MS Mincho" panose="020B0400000000000000" pitchFamily="49" charset="-128"/>
                          <a:cs typeface="Arial" panose="020B0604020202020204" pitchFamily="34" charset="0"/>
                        </a:rPr>
                        <a:t>TOPIC</a:t>
                      </a:r>
                    </a:p>
                  </a:txBody>
                  <a:tcPr marL="73025" marR="73025" marT="18415" marB="18415" anchor="ctr"/>
                </a:tc>
                <a:tc>
                  <a:txBody>
                    <a:bodyPr/>
                    <a:lstStyle/>
                    <a:p>
                      <a:pPr marL="0" marR="0">
                        <a:spcBef>
                          <a:spcPts val="0"/>
                        </a:spcBef>
                        <a:spcAft>
                          <a:spcPts val="0"/>
                        </a:spcAft>
                      </a:pPr>
                      <a:r>
                        <a:rPr lang="en-US" sz="1200" dirty="0">
                          <a:effectLst/>
                          <a:latin typeface="+mn-lt"/>
                        </a:rPr>
                        <a:t>LEAD</a:t>
                      </a:r>
                      <a:endParaRPr lang="en-US" sz="1200" dirty="0">
                        <a:effectLst/>
                        <a:latin typeface="+mn-lt"/>
                        <a:ea typeface="MS Mincho" panose="020B0400000000000000" pitchFamily="49" charset="-128"/>
                        <a:cs typeface="Arial" panose="020B0604020202020204" pitchFamily="34" charset="0"/>
                      </a:endParaRPr>
                    </a:p>
                  </a:txBody>
                  <a:tcPr marL="73025" marR="73025" marT="18415" marB="18415" anchor="ctr"/>
                </a:tc>
                <a:extLst>
                  <a:ext uri="{0D108BD9-81ED-4DB2-BD59-A6C34878D82A}">
                    <a16:rowId xmlns:a16="http://schemas.microsoft.com/office/drawing/2014/main" val="270165954"/>
                  </a:ext>
                </a:extLst>
              </a:tr>
              <a:tr h="518160">
                <a:tc>
                  <a:txBody>
                    <a:bodyPr/>
                    <a:lstStyle/>
                    <a:p>
                      <a:pPr marL="0" marR="0" algn="ctr">
                        <a:lnSpc>
                          <a:spcPct val="115000"/>
                        </a:lnSpc>
                        <a:spcBef>
                          <a:spcPts val="0"/>
                        </a:spcBef>
                        <a:spcAft>
                          <a:spcPts val="0"/>
                        </a:spcAft>
                      </a:pPr>
                      <a:r>
                        <a:rPr lang="en-US" sz="1200" dirty="0">
                          <a:effectLst/>
                        </a:rPr>
                        <a:t>12:30 pm</a:t>
                      </a:r>
                      <a:endParaRPr lang="en-US" sz="12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lgn="ctr">
                        <a:spcBef>
                          <a:spcPts val="0"/>
                        </a:spcBef>
                        <a:spcAft>
                          <a:spcPts val="0"/>
                        </a:spcAft>
                      </a:pPr>
                      <a:r>
                        <a:rPr lang="en-US" sz="1400" dirty="0">
                          <a:effectLst/>
                        </a:rPr>
                        <a:t>Welcome</a:t>
                      </a:r>
                    </a:p>
                    <a:p>
                      <a:pPr marL="0" marR="0" algn="ctr">
                        <a:spcBef>
                          <a:spcPts val="0"/>
                        </a:spcBef>
                        <a:spcAft>
                          <a:spcPts val="0"/>
                        </a:spcAft>
                      </a:pPr>
                      <a:r>
                        <a:rPr lang="en-US" sz="1400" dirty="0">
                          <a:effectLst/>
                        </a:rPr>
                        <a:t>Agenda Review </a:t>
                      </a:r>
                    </a:p>
                    <a:p>
                      <a:pPr marL="0" marR="0" algn="ctr">
                        <a:spcBef>
                          <a:spcPts val="0"/>
                        </a:spcBef>
                        <a:spcAft>
                          <a:spcPts val="0"/>
                        </a:spcAft>
                      </a:pPr>
                      <a:r>
                        <a:rPr lang="en-US" sz="1400" dirty="0">
                          <a:effectLst/>
                        </a:rPr>
                        <a:t>Reflection ­­­­                  </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spcBef>
                          <a:spcPts val="0"/>
                        </a:spcBef>
                        <a:spcAft>
                          <a:spcPts val="0"/>
                        </a:spcAft>
                      </a:pPr>
                      <a:endParaRPr lang="en-US" sz="1400" dirty="0">
                        <a:effectLst/>
                      </a:endParaRPr>
                    </a:p>
                    <a:p>
                      <a:pPr marL="0" marR="0">
                        <a:spcBef>
                          <a:spcPts val="0"/>
                        </a:spcBef>
                        <a:spcAft>
                          <a:spcPts val="0"/>
                        </a:spcAft>
                      </a:pPr>
                      <a:r>
                        <a:rPr lang="en-US" sz="1400" dirty="0">
                          <a:effectLst/>
                        </a:rPr>
                        <a:t>Kelly Putnam (</a:t>
                      </a:r>
                      <a:r>
                        <a:rPr lang="en-US" sz="1400" dirty="0" err="1">
                          <a:effectLst/>
                        </a:rPr>
                        <a:t>kp</a:t>
                      </a:r>
                      <a:r>
                        <a:rPr lang="en-US" sz="1400" dirty="0">
                          <a:effectLst/>
                        </a:rPr>
                        <a:t>), Director, Organization Effectiveness  </a:t>
                      </a:r>
                    </a:p>
                    <a:p>
                      <a:pPr marL="0" marR="0">
                        <a:spcBef>
                          <a:spcPts val="0"/>
                        </a:spcBef>
                        <a:spcAft>
                          <a:spcPts val="0"/>
                        </a:spcAft>
                      </a:pPr>
                      <a:r>
                        <a:rPr lang="en-US" sz="1400" dirty="0">
                          <a:effectLst/>
                        </a:rPr>
                        <a:t>Mario Brunetta, VP Mission Integration</a:t>
                      </a:r>
                    </a:p>
                    <a:p>
                      <a:pPr marL="4445" marR="0">
                        <a:lnSpc>
                          <a:spcPct val="115000"/>
                        </a:lnSpc>
                        <a:spcBef>
                          <a:spcPts val="0"/>
                        </a:spcBef>
                        <a:spcAft>
                          <a:spcPts val="0"/>
                        </a:spcAft>
                      </a:pPr>
                      <a:r>
                        <a:rPr lang="en-US" sz="1400" dirty="0">
                          <a:effectLst/>
                        </a:rPr>
                        <a:t> </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3454342106"/>
                  </a:ext>
                </a:extLst>
              </a:tr>
              <a:tr h="518160">
                <a:tc>
                  <a:txBody>
                    <a:bodyPr/>
                    <a:lstStyle/>
                    <a:p>
                      <a:pPr marL="0" marR="0" algn="ctr">
                        <a:lnSpc>
                          <a:spcPct val="115000"/>
                        </a:lnSpc>
                        <a:spcBef>
                          <a:spcPts val="0"/>
                        </a:spcBef>
                        <a:spcAft>
                          <a:spcPts val="0"/>
                        </a:spcAft>
                      </a:pPr>
                      <a:r>
                        <a:rPr lang="en-US" sz="1200">
                          <a:effectLst/>
                        </a:rPr>
                        <a:t>12:40</a:t>
                      </a:r>
                      <a:endParaRPr lang="en-US" sz="120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dirty="0">
                          <a:effectLst/>
                        </a:rPr>
                        <a:t>Leadership Update</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4445" marR="0">
                        <a:lnSpc>
                          <a:spcPct val="115000"/>
                        </a:lnSpc>
                        <a:spcBef>
                          <a:spcPts val="0"/>
                        </a:spcBef>
                        <a:spcAft>
                          <a:spcPts val="0"/>
                        </a:spcAft>
                      </a:pPr>
                      <a:r>
                        <a:rPr lang="en-US" sz="1400" dirty="0">
                          <a:effectLst/>
                        </a:rPr>
                        <a:t>Dr. Tom Peterson, Chief Safety Officer</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2980476565"/>
                  </a:ext>
                </a:extLst>
              </a:tr>
              <a:tr h="472440">
                <a:tc>
                  <a:txBody>
                    <a:bodyPr/>
                    <a:lstStyle/>
                    <a:p>
                      <a:pPr marL="0" marR="0" algn="ctr">
                        <a:lnSpc>
                          <a:spcPct val="115000"/>
                        </a:lnSpc>
                        <a:spcBef>
                          <a:spcPts val="0"/>
                        </a:spcBef>
                        <a:spcAft>
                          <a:spcPts val="0"/>
                        </a:spcAft>
                      </a:pPr>
                      <a:r>
                        <a:rPr lang="en-US" sz="1200">
                          <a:effectLst/>
                        </a:rPr>
                        <a:t>12:50</a:t>
                      </a:r>
                      <a:endParaRPr lang="en-US" sz="120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Featured Presentations:</a:t>
                      </a:r>
                    </a:p>
                    <a:p>
                      <a:pPr marL="0" marR="0" algn="ctr">
                        <a:lnSpc>
                          <a:spcPct val="115000"/>
                        </a:lnSpc>
                        <a:spcBef>
                          <a:spcPts val="0"/>
                        </a:spcBef>
                        <a:spcAft>
                          <a:spcPts val="0"/>
                        </a:spcAft>
                      </a:pPr>
                      <a:r>
                        <a:rPr lang="en-US" sz="1400" dirty="0">
                          <a:effectLst/>
                        </a:rPr>
                        <a:t>Physician Resilience</a:t>
                      </a:r>
                    </a:p>
                    <a:p>
                      <a:pPr marL="0" marR="0" algn="ctr">
                        <a:lnSpc>
                          <a:spcPct val="115000"/>
                        </a:lnSpc>
                        <a:spcBef>
                          <a:spcPts val="0"/>
                        </a:spcBef>
                        <a:spcAft>
                          <a:spcPts val="0"/>
                        </a:spcAft>
                      </a:pPr>
                      <a:r>
                        <a:rPr lang="en-US" sz="1400" dirty="0">
                          <a:effectLst/>
                        </a:rPr>
                        <a:t> </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spcBef>
                          <a:spcPts val="0"/>
                        </a:spcBef>
                        <a:spcAft>
                          <a:spcPts val="0"/>
                        </a:spcAft>
                      </a:pPr>
                      <a:r>
                        <a:rPr lang="en-US" sz="1400" dirty="0">
                          <a:effectLst/>
                        </a:rPr>
                        <a:t>Dr. Milene Argo </a:t>
                      </a:r>
                    </a:p>
                    <a:p>
                      <a:pPr marL="0" marR="0">
                        <a:spcBef>
                          <a:spcPts val="0"/>
                        </a:spcBef>
                        <a:spcAft>
                          <a:spcPts val="0"/>
                        </a:spcAft>
                      </a:pPr>
                      <a:r>
                        <a:rPr lang="en-US" sz="1400" dirty="0" err="1">
                          <a:effectLst/>
                        </a:rPr>
                        <a:t>Rev’d</a:t>
                      </a:r>
                      <a:r>
                        <a:rPr lang="en-US" sz="1400" dirty="0">
                          <a:effectLst/>
                        </a:rPr>
                        <a:t> Fr and Dr. Kirtley Yearwood </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2600138802"/>
                  </a:ext>
                </a:extLst>
              </a:tr>
              <a:tr h="340880">
                <a:tc>
                  <a:txBody>
                    <a:bodyPr/>
                    <a:lstStyle/>
                    <a:p>
                      <a:pPr marL="0" marR="0" algn="ctr">
                        <a:lnSpc>
                          <a:spcPct val="115000"/>
                        </a:lnSpc>
                        <a:spcBef>
                          <a:spcPts val="0"/>
                        </a:spcBef>
                        <a:spcAft>
                          <a:spcPts val="0"/>
                        </a:spcAft>
                      </a:pPr>
                      <a:r>
                        <a:rPr lang="en-US" sz="1200">
                          <a:effectLst/>
                        </a:rPr>
                        <a:t>1:40</a:t>
                      </a:r>
                      <a:endParaRPr lang="en-US" sz="120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dirty="0">
                          <a:effectLst/>
                        </a:rPr>
                        <a:t>Task </a:t>
                      </a:r>
                      <a:r>
                        <a:rPr lang="en-US" sz="1400" dirty="0">
                          <a:effectLst/>
                          <a:latin typeface="+mn-lt"/>
                        </a:rPr>
                        <a:t>Force</a:t>
                      </a:r>
                      <a:r>
                        <a:rPr lang="en-US" sz="1400" dirty="0">
                          <a:effectLst/>
                        </a:rPr>
                        <a:t> Updates</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175895" marR="0" indent="-171450">
                        <a:lnSpc>
                          <a:spcPct val="100000"/>
                        </a:lnSpc>
                        <a:spcBef>
                          <a:spcPts val="0"/>
                        </a:spcBef>
                        <a:spcAft>
                          <a:spcPts val="0"/>
                        </a:spcAft>
                        <a:buFont typeface="Arial" panose="020B0604020202020204" pitchFamily="34" charset="0"/>
                        <a:buChar char="•"/>
                      </a:pPr>
                      <a:r>
                        <a:rPr lang="en-US" sz="1400" dirty="0">
                          <a:effectLst/>
                        </a:rPr>
                        <a:t>Communication – Jody Lamb, Manager, Communications;</a:t>
                      </a:r>
                    </a:p>
                    <a:p>
                      <a:pPr marL="175895" marR="0" indent="-171450">
                        <a:lnSpc>
                          <a:spcPct val="100000"/>
                        </a:lnSpc>
                        <a:spcBef>
                          <a:spcPts val="0"/>
                        </a:spcBef>
                        <a:spcAft>
                          <a:spcPts val="0"/>
                        </a:spcAft>
                        <a:buFont typeface="Arial" panose="020B0604020202020204" pitchFamily="34" charset="0"/>
                        <a:buChar char="•"/>
                      </a:pPr>
                      <a:r>
                        <a:rPr lang="en-US" sz="1400" dirty="0">
                          <a:effectLst/>
                        </a:rPr>
                        <a:t>Resource Reminder – Tiana Samuels, Consultant, Total Rewards/Benefits </a:t>
                      </a:r>
                    </a:p>
                    <a:p>
                      <a:pPr marL="175895" marR="0" indent="-171450">
                        <a:lnSpc>
                          <a:spcPct val="100000"/>
                        </a:lnSpc>
                        <a:spcBef>
                          <a:spcPts val="0"/>
                        </a:spcBef>
                        <a:spcAft>
                          <a:spcPts val="0"/>
                        </a:spcAft>
                        <a:buFont typeface="Arial" panose="020B0604020202020204" pitchFamily="34" charset="0"/>
                        <a:buChar char="•"/>
                      </a:pPr>
                      <a:r>
                        <a:rPr lang="en-US" sz="1400" dirty="0">
                          <a:effectLst/>
                        </a:rPr>
                        <a:t>Miscellaneous Notes</a:t>
                      </a:r>
                    </a:p>
                  </a:txBody>
                  <a:tcPr marL="73025" marR="73025" marT="8890" marB="8890" anchor="ctr"/>
                </a:tc>
                <a:extLst>
                  <a:ext uri="{0D108BD9-81ED-4DB2-BD59-A6C34878D82A}">
                    <a16:rowId xmlns:a16="http://schemas.microsoft.com/office/drawing/2014/main" val="1396159080"/>
                  </a:ext>
                </a:extLst>
              </a:tr>
              <a:tr h="472440">
                <a:tc>
                  <a:txBody>
                    <a:bodyPr/>
                    <a:lstStyle/>
                    <a:p>
                      <a:pPr marL="0" marR="0" algn="ctr">
                        <a:lnSpc>
                          <a:spcPct val="115000"/>
                        </a:lnSpc>
                        <a:spcBef>
                          <a:spcPts val="0"/>
                        </a:spcBef>
                        <a:spcAft>
                          <a:spcPts val="0"/>
                        </a:spcAft>
                      </a:pPr>
                      <a:r>
                        <a:rPr lang="en-US" sz="1200">
                          <a:effectLst/>
                        </a:rPr>
                        <a:t>1:55</a:t>
                      </a:r>
                      <a:endParaRPr lang="en-US" sz="120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0" marR="0" algn="ctr">
                        <a:lnSpc>
                          <a:spcPct val="115000"/>
                        </a:lnSpc>
                        <a:spcBef>
                          <a:spcPts val="0"/>
                        </a:spcBef>
                        <a:spcAft>
                          <a:spcPts val="0"/>
                        </a:spcAft>
                      </a:pPr>
                      <a:r>
                        <a:rPr lang="en-US" sz="1400" dirty="0">
                          <a:effectLst/>
                        </a:rPr>
                        <a:t>Open Forum</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18415" marB="18415" anchor="ctr"/>
                </a:tc>
                <a:tc>
                  <a:txBody>
                    <a:bodyPr/>
                    <a:lstStyle/>
                    <a:p>
                      <a:pPr marL="4445" marR="0">
                        <a:lnSpc>
                          <a:spcPct val="115000"/>
                        </a:lnSpc>
                        <a:spcBef>
                          <a:spcPts val="0"/>
                        </a:spcBef>
                        <a:spcAft>
                          <a:spcPts val="0"/>
                        </a:spcAft>
                      </a:pPr>
                      <a:r>
                        <a:rPr lang="en-US" sz="1400" dirty="0">
                          <a:effectLst/>
                        </a:rPr>
                        <a:t> </a:t>
                      </a: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3425471265"/>
                  </a:ext>
                </a:extLst>
              </a:tr>
              <a:tr h="472440">
                <a:tc>
                  <a:txBody>
                    <a:bodyPr/>
                    <a:lstStyle/>
                    <a:p>
                      <a:pPr marL="0" marR="0" algn="ctr">
                        <a:lnSpc>
                          <a:spcPct val="115000"/>
                        </a:lnSpc>
                        <a:spcBef>
                          <a:spcPts val="0"/>
                        </a:spcBef>
                        <a:spcAft>
                          <a:spcPts val="0"/>
                        </a:spcAft>
                      </a:pPr>
                      <a:r>
                        <a:rPr lang="en-US" sz="1200" dirty="0">
                          <a:effectLst/>
                          <a:latin typeface="Cambria" panose="02040503050406030204" pitchFamily="18" charset="0"/>
                          <a:ea typeface="MS Mincho" panose="020B0400000000000000" pitchFamily="49" charset="-128"/>
                          <a:cs typeface="Arial" panose="020B0604020202020204" pitchFamily="34" charset="0"/>
                        </a:rPr>
                        <a:t>2:00</a:t>
                      </a:r>
                    </a:p>
                  </a:txBody>
                  <a:tcPr marL="73025" marR="73025" marT="18415" marB="18415" anchor="ctr"/>
                </a:tc>
                <a:tc>
                  <a:txBody>
                    <a:bodyPr/>
                    <a:lstStyle/>
                    <a:p>
                      <a:pPr marL="0" marR="0" algn="ctr">
                        <a:lnSpc>
                          <a:spcPct val="115000"/>
                        </a:lnSpc>
                        <a:spcBef>
                          <a:spcPts val="0"/>
                        </a:spcBef>
                        <a:spcAft>
                          <a:spcPts val="0"/>
                        </a:spcAft>
                      </a:pPr>
                      <a:r>
                        <a:rPr lang="en-US" sz="1400" dirty="0">
                          <a:effectLst/>
                          <a:latin typeface="+mn-lt"/>
                          <a:ea typeface="MS Mincho" panose="020B0400000000000000" pitchFamily="49" charset="-128"/>
                          <a:cs typeface="Arial" panose="020B0604020202020204" pitchFamily="34" charset="0"/>
                        </a:rPr>
                        <a:t>Adjourn</a:t>
                      </a:r>
                    </a:p>
                  </a:txBody>
                  <a:tcPr marL="73025" marR="73025" marT="18415" marB="18415" anchor="ctr"/>
                </a:tc>
                <a:tc>
                  <a:txBody>
                    <a:bodyPr/>
                    <a:lstStyle/>
                    <a:p>
                      <a:pPr marL="4445" marR="0">
                        <a:lnSpc>
                          <a:spcPct val="115000"/>
                        </a:lnSpc>
                        <a:spcBef>
                          <a:spcPts val="0"/>
                        </a:spcBef>
                        <a:spcAft>
                          <a:spcPts val="0"/>
                        </a:spcAft>
                      </a:pPr>
                      <a:endParaRPr lang="en-US" sz="1400" dirty="0">
                        <a:effectLst/>
                        <a:latin typeface="Cambria" panose="02040503050406030204" pitchFamily="18" charset="0"/>
                        <a:ea typeface="MS Mincho" panose="020B0400000000000000" pitchFamily="49" charset="-128"/>
                        <a:cs typeface="Arial" panose="020B0604020202020204" pitchFamily="34" charset="0"/>
                      </a:endParaRPr>
                    </a:p>
                  </a:txBody>
                  <a:tcPr marL="73025" marR="73025" marT="8890" marB="8890" anchor="ctr"/>
                </a:tc>
                <a:extLst>
                  <a:ext uri="{0D108BD9-81ED-4DB2-BD59-A6C34878D82A}">
                    <a16:rowId xmlns:a16="http://schemas.microsoft.com/office/drawing/2014/main" val="1661963233"/>
                  </a:ext>
                </a:extLst>
              </a:tr>
            </a:tbl>
          </a:graphicData>
        </a:graphic>
      </p:graphicFrame>
      <p:pic>
        <p:nvPicPr>
          <p:cNvPr id="11" name="Picture 10">
            <a:extLst>
              <a:ext uri="{FF2B5EF4-FFF2-40B4-BE49-F238E27FC236}">
                <a16:creationId xmlns:a16="http://schemas.microsoft.com/office/drawing/2014/main" id="{8F45D461-CFD8-4B76-89A6-59C5731BDC43}"/>
              </a:ext>
            </a:extLst>
          </p:cNvPr>
          <p:cNvPicPr>
            <a:picLocks noChangeAspect="1"/>
          </p:cNvPicPr>
          <p:nvPr/>
        </p:nvPicPr>
        <p:blipFill rotWithShape="1">
          <a:blip r:embed="rId2"/>
          <a:srcRect l="5169" t="5738" r="4720" b="15786"/>
          <a:stretch/>
        </p:blipFill>
        <p:spPr>
          <a:xfrm>
            <a:off x="9178959" y="4457401"/>
            <a:ext cx="2893088" cy="1676580"/>
          </a:xfrm>
          <a:prstGeom prst="rect">
            <a:avLst/>
          </a:prstGeom>
        </p:spPr>
      </p:pic>
    </p:spTree>
    <p:extLst>
      <p:ext uri="{BB962C8B-B14F-4D97-AF65-F5344CB8AC3E}">
        <p14:creationId xmlns:p14="http://schemas.microsoft.com/office/powerpoint/2010/main" val="235594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C391-60C7-4B02-9BFE-F86B248F486D}"/>
              </a:ext>
            </a:extLst>
          </p:cNvPr>
          <p:cNvSpPr>
            <a:spLocks noGrp="1"/>
          </p:cNvSpPr>
          <p:nvPr>
            <p:ph type="title"/>
          </p:nvPr>
        </p:nvSpPr>
        <p:spPr/>
        <p:txBody>
          <a:bodyPr/>
          <a:lstStyle/>
          <a:p>
            <a:pPr>
              <a:lnSpc>
                <a:spcPct val="100000"/>
              </a:lnSpc>
            </a:pPr>
            <a:r>
              <a:rPr lang="en-US" dirty="0"/>
              <a:t>Reflection</a:t>
            </a:r>
            <a:br>
              <a:rPr lang="en-US" dirty="0"/>
            </a:br>
            <a:r>
              <a:rPr lang="en-US" sz="2000" b="0" dirty="0"/>
              <a:t>Mario Brunetta</a:t>
            </a:r>
            <a:br>
              <a:rPr lang="en-US" sz="2000" b="0" dirty="0"/>
            </a:br>
            <a:r>
              <a:rPr lang="en-US" sz="2000" b="0" dirty="0"/>
              <a:t>Vice President, Mission Integration</a:t>
            </a:r>
            <a:br>
              <a:rPr lang="en-US" sz="2000" b="0" dirty="0"/>
            </a:br>
            <a:r>
              <a:rPr lang="en-US" sz="2000" b="0" dirty="0"/>
              <a:t>Trinity Health System Office</a:t>
            </a:r>
            <a:br>
              <a:rPr lang="en-US" b="0" dirty="0"/>
            </a:br>
            <a:endParaRPr lang="en-US" b="0" dirty="0"/>
          </a:p>
        </p:txBody>
      </p:sp>
      <p:sp>
        <p:nvSpPr>
          <p:cNvPr id="3" name="Slide Number Placeholder 2">
            <a:extLst>
              <a:ext uri="{FF2B5EF4-FFF2-40B4-BE49-F238E27FC236}">
                <a16:creationId xmlns:a16="http://schemas.microsoft.com/office/drawing/2014/main" id="{9EB06E91-E21D-4FFF-92B4-37767C4FF509}"/>
              </a:ext>
            </a:extLst>
          </p:cNvPr>
          <p:cNvSpPr>
            <a:spLocks noGrp="1"/>
          </p:cNvSpPr>
          <p:nvPr>
            <p:ph type="sldNum" sz="quarter" idx="4"/>
          </p:nvPr>
        </p:nvSpPr>
        <p:spPr/>
        <p:txBody>
          <a:bodyPr/>
          <a:lstStyle/>
          <a:p>
            <a:fld id="{489F9553-C816-6842-8939-EE75ECF7EB2B}" type="slidenum">
              <a:rPr lang="en-US" smtClean="0"/>
              <a:pPr/>
              <a:t>4</a:t>
            </a:fld>
            <a:endParaRPr lang="en-US" dirty="0"/>
          </a:p>
        </p:txBody>
      </p:sp>
    </p:spTree>
    <p:extLst>
      <p:ext uri="{BB962C8B-B14F-4D97-AF65-F5344CB8AC3E}">
        <p14:creationId xmlns:p14="http://schemas.microsoft.com/office/powerpoint/2010/main" val="20248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5C7B8-24D2-44B1-B96F-512DB9E8E3A6}"/>
              </a:ext>
            </a:extLst>
          </p:cNvPr>
          <p:cNvSpPr>
            <a:spLocks noGrp="1"/>
          </p:cNvSpPr>
          <p:nvPr>
            <p:ph sz="quarter" idx="12"/>
          </p:nvPr>
        </p:nvSpPr>
        <p:spPr/>
        <p:txBody>
          <a:bodyPr>
            <a:normAutofit fontScale="92500"/>
          </a:bodyPr>
          <a:lstStyle/>
          <a:p>
            <a:pPr marL="0" indent="0">
              <a:buNone/>
            </a:pPr>
            <a:r>
              <a:rPr lang="en-US" sz="2600" dirty="0"/>
              <a:t>You can tell when a trip is long because you start setting goals to make your progress….  Maybe it is a sign of fatigue, but I believe many of us are counting days now and watching for a new year.  But I would tell you one thing:  if I had to live through this long march through COVID-19, I could not ask for anything better than to make the trip with you.  Seeing you here each day has kept me going.  Just when I thought I was ready to sit down and give up, I would catch a glimpse of you helping others along the way and I would regain my strength.  I know we will make it because you are showing the way.  Not by counting days, but by caring for those around you.  You embody an ancient truth known to any spiritual traveler:  It is not how far we walk on our own, but how well we walk together that matters.</a:t>
            </a:r>
          </a:p>
          <a:p>
            <a:pPr marL="0" indent="0">
              <a:buNone/>
            </a:pPr>
            <a:r>
              <a:rPr lang="en-US" sz="1900" dirty="0"/>
              <a:t>(Adapted from Steven Charleston)</a:t>
            </a:r>
          </a:p>
          <a:p>
            <a:endParaRPr lang="en-US" dirty="0"/>
          </a:p>
        </p:txBody>
      </p:sp>
      <p:sp>
        <p:nvSpPr>
          <p:cNvPr id="3" name="Title 2">
            <a:extLst>
              <a:ext uri="{FF2B5EF4-FFF2-40B4-BE49-F238E27FC236}">
                <a16:creationId xmlns:a16="http://schemas.microsoft.com/office/drawing/2014/main" id="{4E0D8FD2-55C3-4D20-BFE2-E8D82F0CDD47}"/>
              </a:ext>
            </a:extLst>
          </p:cNvPr>
          <p:cNvSpPr>
            <a:spLocks noGrp="1"/>
          </p:cNvSpPr>
          <p:nvPr>
            <p:ph type="title"/>
          </p:nvPr>
        </p:nvSpPr>
        <p:spPr/>
        <p:txBody>
          <a:bodyPr/>
          <a:lstStyle/>
          <a:p>
            <a:pPr algn="ctr"/>
            <a:r>
              <a:rPr lang="en-US" dirty="0"/>
              <a:t>Reflection</a:t>
            </a:r>
          </a:p>
        </p:txBody>
      </p:sp>
      <p:sp>
        <p:nvSpPr>
          <p:cNvPr id="4" name="Footer Placeholder 3">
            <a:extLst>
              <a:ext uri="{FF2B5EF4-FFF2-40B4-BE49-F238E27FC236}">
                <a16:creationId xmlns:a16="http://schemas.microsoft.com/office/drawing/2014/main" id="{DB9FFFE9-5196-4566-9743-0C4ACADE7DB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lumMod val="60000"/>
                    <a:lumOff val="40000"/>
                  </a:srgbClr>
                </a:solidFill>
                <a:effectLst/>
                <a:uLnTx/>
                <a:uFillTx/>
                <a:latin typeface="Arial"/>
                <a:ea typeface="+mn-ea"/>
                <a:cs typeface="+mn-cs"/>
              </a:rPr>
              <a:t>©2020 Trinity Health, All Rights Reserved</a:t>
            </a:r>
            <a:endParaRPr kumimoji="0" lang="en-US" sz="8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4FDD857E-FA30-47D9-814E-094A85803F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933"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33"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8170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C9456-25E7-4A92-8F5B-919C334BE9D1}"/>
              </a:ext>
            </a:extLst>
          </p:cNvPr>
          <p:cNvSpPr>
            <a:spLocks noGrp="1"/>
          </p:cNvSpPr>
          <p:nvPr>
            <p:ph type="title"/>
          </p:nvPr>
        </p:nvSpPr>
        <p:spPr/>
        <p:txBody>
          <a:bodyPr/>
          <a:lstStyle/>
          <a:p>
            <a:pPr>
              <a:lnSpc>
                <a:spcPct val="100000"/>
              </a:lnSpc>
            </a:pPr>
            <a:r>
              <a:rPr lang="en-US" dirty="0"/>
              <a:t>Opening Comment</a:t>
            </a:r>
            <a:br>
              <a:rPr lang="en-US" dirty="0"/>
            </a:br>
            <a:r>
              <a:rPr lang="en-US" sz="2000" b="0" dirty="0"/>
              <a:t>Tom Peterson</a:t>
            </a:r>
            <a:br>
              <a:rPr lang="en-US" sz="2000" b="0" dirty="0"/>
            </a:br>
            <a:r>
              <a:rPr lang="en-US" sz="2000" b="0" dirty="0"/>
              <a:t>Chief Safety Officer</a:t>
            </a:r>
          </a:p>
        </p:txBody>
      </p:sp>
      <p:sp>
        <p:nvSpPr>
          <p:cNvPr id="4" name="Slide Number Placeholder 3">
            <a:extLst>
              <a:ext uri="{FF2B5EF4-FFF2-40B4-BE49-F238E27FC236}">
                <a16:creationId xmlns:a16="http://schemas.microsoft.com/office/drawing/2014/main" id="{6A5782C8-367A-4F49-98A0-2F8DD6FD1FB8}"/>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69082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17F521-05C9-4468-B5E7-229F9A880708}"/>
              </a:ext>
            </a:extLst>
          </p:cNvPr>
          <p:cNvSpPr>
            <a:spLocks noGrp="1"/>
          </p:cNvSpPr>
          <p:nvPr>
            <p:ph sz="quarter" idx="12"/>
          </p:nvPr>
        </p:nvSpPr>
        <p:spPr/>
        <p:txBody>
          <a:bodyPr>
            <a:normAutofit/>
          </a:bodyPr>
          <a:lstStyle/>
          <a:p>
            <a:r>
              <a:rPr lang="en-US" b="1" i="1" dirty="0"/>
              <a:t>Thank you </a:t>
            </a:r>
            <a:r>
              <a:rPr lang="en-US" dirty="0"/>
              <a:t>for your commitment to colleague well-being</a:t>
            </a:r>
          </a:p>
          <a:p>
            <a:pPr lvl="1"/>
            <a:r>
              <a:rPr lang="en-US" sz="2000" i="1" dirty="0">
                <a:solidFill>
                  <a:schemeClr val="tx2"/>
                </a:solidFill>
              </a:rPr>
              <a:t>Over 10,000 1:1 Resiliency Rounding interactions so far!</a:t>
            </a:r>
          </a:p>
          <a:p>
            <a:r>
              <a:rPr lang="en-US" dirty="0"/>
              <a:t>Emergence Team 7 – focus on Safety and Zero Harm</a:t>
            </a:r>
          </a:p>
          <a:p>
            <a:pPr lvl="1"/>
            <a:r>
              <a:rPr lang="en-US" sz="2000" dirty="0"/>
              <a:t>Colleague Care task force positioned as sub-team</a:t>
            </a:r>
          </a:p>
          <a:p>
            <a:r>
              <a:rPr lang="en-US" dirty="0"/>
              <a:t>Welcome new Task Force member!</a:t>
            </a:r>
          </a:p>
          <a:p>
            <a:pPr lvl="1"/>
            <a:r>
              <a:rPr lang="en-US" sz="2000" dirty="0"/>
              <a:t>Rachel Handler, Executive Director, Behavioral Health and Rehabilitation, St. Peter’s Health Partners</a:t>
            </a:r>
          </a:p>
          <a:p>
            <a:r>
              <a:rPr lang="en-US" dirty="0"/>
              <a:t>Introduce our guest speakers</a:t>
            </a:r>
          </a:p>
          <a:p>
            <a:endParaRPr lang="en-US" dirty="0"/>
          </a:p>
        </p:txBody>
      </p:sp>
      <p:sp>
        <p:nvSpPr>
          <p:cNvPr id="4" name="Title 3">
            <a:extLst>
              <a:ext uri="{FF2B5EF4-FFF2-40B4-BE49-F238E27FC236}">
                <a16:creationId xmlns:a16="http://schemas.microsoft.com/office/drawing/2014/main" id="{193DFA82-E56D-44B5-8C09-5605D07EB040}"/>
              </a:ext>
            </a:extLst>
          </p:cNvPr>
          <p:cNvSpPr>
            <a:spLocks noGrp="1"/>
          </p:cNvSpPr>
          <p:nvPr>
            <p:ph type="title"/>
          </p:nvPr>
        </p:nvSpPr>
        <p:spPr/>
        <p:txBody>
          <a:bodyPr/>
          <a:lstStyle/>
          <a:p>
            <a:r>
              <a:rPr lang="en-US" dirty="0"/>
              <a:t>Opening Comment</a:t>
            </a:r>
          </a:p>
        </p:txBody>
      </p:sp>
      <p:sp>
        <p:nvSpPr>
          <p:cNvPr id="3" name="Slide Number Placeholder 2">
            <a:extLst>
              <a:ext uri="{FF2B5EF4-FFF2-40B4-BE49-F238E27FC236}">
                <a16:creationId xmlns:a16="http://schemas.microsoft.com/office/drawing/2014/main" id="{40378A71-83B5-4BEB-BD7C-61997044CD6E}"/>
              </a:ext>
            </a:extLst>
          </p:cNvPr>
          <p:cNvSpPr>
            <a:spLocks noGrp="1"/>
          </p:cNvSpPr>
          <p:nvPr>
            <p:ph type="sldNum" sz="quarter" idx="4"/>
          </p:nvPr>
        </p:nvSpPr>
        <p:spPr/>
        <p:txBody>
          <a:bodyPr/>
          <a:lstStyle/>
          <a:p>
            <a:fld id="{489F9553-C816-6842-8939-EE75ECF7EB2B}" type="slidenum">
              <a:rPr lang="en-US" smtClean="0"/>
              <a:pPr/>
              <a:t>7</a:t>
            </a:fld>
            <a:endParaRPr lang="en-US" dirty="0"/>
          </a:p>
        </p:txBody>
      </p:sp>
    </p:spTree>
    <p:extLst>
      <p:ext uri="{BB962C8B-B14F-4D97-AF65-F5344CB8AC3E}">
        <p14:creationId xmlns:p14="http://schemas.microsoft.com/office/powerpoint/2010/main" val="203216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EE3B7-57A4-4F3D-B0E7-BF4494ABEEAF}"/>
              </a:ext>
            </a:extLst>
          </p:cNvPr>
          <p:cNvSpPr>
            <a:spLocks noGrp="1"/>
          </p:cNvSpPr>
          <p:nvPr>
            <p:ph type="title"/>
          </p:nvPr>
        </p:nvSpPr>
        <p:spPr>
          <a:xfrm>
            <a:off x="803766" y="3003126"/>
            <a:ext cx="7876509" cy="1346139"/>
          </a:xfrm>
        </p:spPr>
        <p:txBody>
          <a:bodyPr/>
          <a:lstStyle/>
          <a:p>
            <a:pPr>
              <a:lnSpc>
                <a:spcPct val="100000"/>
              </a:lnSpc>
            </a:pPr>
            <a:r>
              <a:rPr lang="en-US" dirty="0"/>
              <a:t>Featured Topic</a:t>
            </a:r>
            <a:br>
              <a:rPr lang="en-US" dirty="0"/>
            </a:br>
            <a:r>
              <a:rPr lang="en-US" sz="2000" b="0" dirty="0"/>
              <a:t>Physician Resiliency</a:t>
            </a:r>
          </a:p>
        </p:txBody>
      </p:sp>
      <p:sp>
        <p:nvSpPr>
          <p:cNvPr id="4" name="Slide Number Placeholder 3">
            <a:extLst>
              <a:ext uri="{FF2B5EF4-FFF2-40B4-BE49-F238E27FC236}">
                <a16:creationId xmlns:a16="http://schemas.microsoft.com/office/drawing/2014/main" id="{849EC7E4-578F-4B6D-B492-A6FC115B70A1}"/>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21760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19F8FB-4698-411C-BD22-75A4813CB69D}"/>
              </a:ext>
            </a:extLst>
          </p:cNvPr>
          <p:cNvSpPr>
            <a:spLocks noGrp="1"/>
          </p:cNvSpPr>
          <p:nvPr>
            <p:ph sz="half" idx="1"/>
          </p:nvPr>
        </p:nvSpPr>
        <p:spPr/>
        <p:txBody>
          <a:bodyPr>
            <a:normAutofit lnSpcReduction="10000"/>
          </a:bodyPr>
          <a:lstStyle/>
          <a:p>
            <a:pPr marL="0" indent="0">
              <a:buNone/>
            </a:pPr>
            <a:r>
              <a:rPr lang="en-US" dirty="0"/>
              <a:t>Dr. Milene Argo</a:t>
            </a:r>
          </a:p>
          <a:p>
            <a:pPr marL="0" indent="0">
              <a:buNone/>
            </a:pPr>
            <a:r>
              <a:rPr lang="en-US" sz="2000" dirty="0"/>
              <a:t>St. Mary’s Medical Group, Athens, GA</a:t>
            </a:r>
          </a:p>
          <a:p>
            <a:pPr marL="0" indent="0">
              <a:buNone/>
            </a:pPr>
            <a:endParaRPr lang="en-US" sz="2000"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r>
              <a:rPr lang="en-US" sz="2000" b="1" i="1" dirty="0"/>
              <a:t>My Journey Toward Resilience</a:t>
            </a:r>
          </a:p>
        </p:txBody>
      </p:sp>
      <p:sp>
        <p:nvSpPr>
          <p:cNvPr id="5" name="Content Placeholder 4">
            <a:extLst>
              <a:ext uri="{FF2B5EF4-FFF2-40B4-BE49-F238E27FC236}">
                <a16:creationId xmlns:a16="http://schemas.microsoft.com/office/drawing/2014/main" id="{CF9D5313-FB85-4755-B7F8-1DCAD8C5B119}"/>
              </a:ext>
            </a:extLst>
          </p:cNvPr>
          <p:cNvSpPr>
            <a:spLocks noGrp="1"/>
          </p:cNvSpPr>
          <p:nvPr>
            <p:ph sz="half" idx="2"/>
          </p:nvPr>
        </p:nvSpPr>
        <p:spPr>
          <a:xfrm>
            <a:off x="6112544" y="1332074"/>
            <a:ext cx="5384800" cy="4525963"/>
          </a:xfrm>
        </p:spPr>
        <p:txBody>
          <a:bodyPr/>
          <a:lstStyle/>
          <a:p>
            <a:pPr marL="0" indent="0">
              <a:buNone/>
            </a:pPr>
            <a:r>
              <a:rPr lang="en-US" dirty="0"/>
              <a:t>Reverend and Dr. Kirtley Yearwood</a:t>
            </a:r>
          </a:p>
          <a:p>
            <a:pPr marL="0" indent="0">
              <a:buNone/>
            </a:pPr>
            <a:r>
              <a:rPr lang="en-US" sz="2000" dirty="0"/>
              <a:t>Holy Cross, Silver Spring, MD</a:t>
            </a:r>
          </a:p>
          <a:p>
            <a:pPr marL="0" indent="0">
              <a:buNone/>
            </a:pPr>
            <a:endParaRPr lang="en-US" sz="2000"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endParaRPr lang="en-US" sz="2000" b="1" i="1" dirty="0"/>
          </a:p>
          <a:p>
            <a:pPr marL="0" indent="0" algn="ctr">
              <a:buNone/>
            </a:pPr>
            <a:r>
              <a:rPr lang="en-US" sz="2000" b="1" i="1" dirty="0"/>
              <a:t>Resiliency Rounding for Physicians</a:t>
            </a:r>
          </a:p>
        </p:txBody>
      </p:sp>
      <p:sp>
        <p:nvSpPr>
          <p:cNvPr id="3" name="Title 2">
            <a:extLst>
              <a:ext uri="{FF2B5EF4-FFF2-40B4-BE49-F238E27FC236}">
                <a16:creationId xmlns:a16="http://schemas.microsoft.com/office/drawing/2014/main" id="{80552C38-7CEC-4B21-8432-E71582CE635D}"/>
              </a:ext>
            </a:extLst>
          </p:cNvPr>
          <p:cNvSpPr>
            <a:spLocks noGrp="1"/>
          </p:cNvSpPr>
          <p:nvPr>
            <p:ph type="title"/>
          </p:nvPr>
        </p:nvSpPr>
        <p:spPr/>
        <p:txBody>
          <a:bodyPr/>
          <a:lstStyle/>
          <a:p>
            <a:r>
              <a:rPr lang="en-US" dirty="0"/>
              <a:t>Our guests today…</a:t>
            </a:r>
          </a:p>
        </p:txBody>
      </p:sp>
      <p:pic>
        <p:nvPicPr>
          <p:cNvPr id="6" name="Picture 5">
            <a:extLst>
              <a:ext uri="{FF2B5EF4-FFF2-40B4-BE49-F238E27FC236}">
                <a16:creationId xmlns:a16="http://schemas.microsoft.com/office/drawing/2014/main" id="{0DF15B48-C6D4-42CB-9AFC-9906A88EC2CE}"/>
              </a:ext>
            </a:extLst>
          </p:cNvPr>
          <p:cNvPicPr>
            <a:picLocks noChangeAspect="1"/>
          </p:cNvPicPr>
          <p:nvPr/>
        </p:nvPicPr>
        <p:blipFill>
          <a:blip r:embed="rId2"/>
          <a:stretch>
            <a:fillRect/>
          </a:stretch>
        </p:blipFill>
        <p:spPr>
          <a:xfrm>
            <a:off x="7936060" y="2933067"/>
            <a:ext cx="1737767" cy="2276475"/>
          </a:xfrm>
          <a:prstGeom prst="rect">
            <a:avLst/>
          </a:prstGeom>
        </p:spPr>
      </p:pic>
      <p:pic>
        <p:nvPicPr>
          <p:cNvPr id="7" name="Picture 6">
            <a:extLst>
              <a:ext uri="{FF2B5EF4-FFF2-40B4-BE49-F238E27FC236}">
                <a16:creationId xmlns:a16="http://schemas.microsoft.com/office/drawing/2014/main" id="{9D1D43E2-17C3-4C61-B545-3AFEECA674C6}"/>
              </a:ext>
            </a:extLst>
          </p:cNvPr>
          <p:cNvPicPr>
            <a:picLocks noChangeAspect="1"/>
          </p:cNvPicPr>
          <p:nvPr/>
        </p:nvPicPr>
        <p:blipFill>
          <a:blip r:embed="rId3"/>
          <a:stretch>
            <a:fillRect/>
          </a:stretch>
        </p:blipFill>
        <p:spPr>
          <a:xfrm>
            <a:off x="2154832" y="2933067"/>
            <a:ext cx="2143125" cy="2143125"/>
          </a:xfrm>
          <a:prstGeom prst="rect">
            <a:avLst/>
          </a:prstGeom>
        </p:spPr>
      </p:pic>
    </p:spTree>
    <p:extLst>
      <p:ext uri="{BB962C8B-B14F-4D97-AF65-F5344CB8AC3E}">
        <p14:creationId xmlns:p14="http://schemas.microsoft.com/office/powerpoint/2010/main" val="2170323405"/>
      </p:ext>
    </p:extLst>
  </p:cSld>
  <p:clrMapOvr>
    <a:masterClrMapping/>
  </p:clrMapOvr>
</p:sld>
</file>

<file path=ppt/theme/theme1.xml><?xml version="1.0" encoding="utf-8"?>
<a:theme xmlns:a="http://schemas.openxmlformats.org/drawingml/2006/main" name="5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9" ma:contentTypeDescription="Create a new document." ma:contentTypeScope="" ma:versionID="a0bb82db7e6600b2c7f39b9cb9b37bdc">
  <xsd:schema xmlns:xsd="http://www.w3.org/2001/XMLSchema" xmlns:xs="http://www.w3.org/2001/XMLSchema" xmlns:p="http://schemas.microsoft.com/office/2006/metadata/properties" xmlns:ns2="f560143e-da0a-427f-855e-dadb269e570d" targetNamespace="http://schemas.microsoft.com/office/2006/metadata/properties" ma:root="true" ma:fieldsID="ff041a11b070fcef1d68eb34a8fadb66" ns2:_="">
    <xsd:import namespace="f560143e-da0a-427f-855e-dadb269e57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71A60BDA5B7684A8ADE6FC63F96AE71" ma:contentTypeVersion="0" ma:contentTypeDescription="Create a new document." ma:contentTypeScope="" ma:versionID="62df2ef05512614d2f2ee68e056cd45c">
  <xsd:schema xmlns:xsd="http://www.w3.org/2001/XMLSchema" xmlns:xs="http://www.w3.org/2001/XMLSchema" xmlns:p="http://schemas.microsoft.com/office/2006/metadata/properties" xmlns:ns2="4b91531d-a4f7-47e3-8687-1e7e838a3343" targetNamespace="http://schemas.microsoft.com/office/2006/metadata/properties" ma:root="true" ma:fieldsID="0343b9f753f350af6d0219bbd4f1bbc3" ns2:_="">
    <xsd:import namespace="4b91531d-a4f7-47e3-8687-1e7e838a334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B32C6-8C81-406B-8431-265929FC5025}">
  <ds:schemaRefs>
    <ds:schemaRef ds:uri="http://purl.org/dc/elements/1.1/"/>
    <ds:schemaRef ds:uri="4b91531d-a4f7-47e3-8687-1e7e838a3343"/>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A851A7B-D480-41B7-84B1-3613E2FD6256}"/>
</file>

<file path=customXml/itemProps3.xml><?xml version="1.0" encoding="utf-8"?>
<ds:datastoreItem xmlns:ds="http://schemas.openxmlformats.org/officeDocument/2006/customXml" ds:itemID="{8843A694-9C21-418E-9D98-22C6E23B1CB7}">
  <ds:schemaRefs>
    <ds:schemaRef ds:uri="http://schemas.microsoft.com/sharepoint/v3/contenttype/forms"/>
  </ds:schemaRefs>
</ds:datastoreItem>
</file>

<file path=customXml/itemProps4.xml><?xml version="1.0" encoding="utf-8"?>
<ds:datastoreItem xmlns:ds="http://schemas.openxmlformats.org/officeDocument/2006/customXml" ds:itemID="{3DF75C7D-454D-4C78-AB4E-2D793C2E7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2567</TotalTime>
  <Words>809</Words>
  <Application>Microsoft Office PowerPoint</Application>
  <PresentationFormat>Widescreen</PresentationFormat>
  <Paragraphs>127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Wingdings</vt:lpstr>
      <vt:lpstr>5_Main Content Slide Layout</vt:lpstr>
      <vt:lpstr>Colleague Care National Check-in</vt:lpstr>
      <vt:lpstr>Welcome – Colleague Care National Check-in </vt:lpstr>
      <vt:lpstr>Today’s Agenda</vt:lpstr>
      <vt:lpstr>Reflection Mario Brunetta Vice President, Mission Integration Trinity Health System Office </vt:lpstr>
      <vt:lpstr>Reflection</vt:lpstr>
      <vt:lpstr>Opening Comment Tom Peterson Chief Safety Officer</vt:lpstr>
      <vt:lpstr>Opening Comment</vt:lpstr>
      <vt:lpstr>Featured Topic Physician Resiliency</vt:lpstr>
      <vt:lpstr>Our guests today…</vt:lpstr>
      <vt:lpstr>Task Force Updates: Physician Wellness</vt:lpstr>
      <vt:lpstr>Communications:  Upgraded Colleague Care website </vt:lpstr>
      <vt:lpstr>Resource Reminder!</vt:lpstr>
      <vt:lpstr>Miscellaneous Notes…</vt:lpstr>
      <vt:lpstr>Open Forum Q&amp;A</vt:lpstr>
      <vt:lpstr>Appreciation and 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 and WPHRA  Town Hall #2</dc:title>
  <dc:creator>Kelly Putnam</dc:creator>
  <cp:lastModifiedBy>Kelly Putnam</cp:lastModifiedBy>
  <cp:revision>30</cp:revision>
  <dcterms:created xsi:type="dcterms:W3CDTF">2020-10-23T19:33:17Z</dcterms:created>
  <dcterms:modified xsi:type="dcterms:W3CDTF">2020-10-29T20:22:38Z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ies>
</file>