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9" r:id="rId6"/>
  </p:sldMasterIdLst>
  <p:notesMasterIdLst>
    <p:notesMasterId r:id="rId18"/>
  </p:notesMasterIdLst>
  <p:handoutMasterIdLst>
    <p:handoutMasterId r:id="rId19"/>
  </p:handoutMasterIdLst>
  <p:sldIdLst>
    <p:sldId id="306" r:id="rId7"/>
    <p:sldId id="316" r:id="rId8"/>
    <p:sldId id="311" r:id="rId9"/>
    <p:sldId id="395" r:id="rId10"/>
    <p:sldId id="308" r:id="rId11"/>
    <p:sldId id="325" r:id="rId12"/>
    <p:sldId id="313" r:id="rId13"/>
    <p:sldId id="401" r:id="rId14"/>
    <p:sldId id="423" r:id="rId15"/>
    <p:sldId id="333" r:id="rId16"/>
    <p:sldId id="422"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i Bonney" initials="BB" lastIdx="1" clrIdx="0">
    <p:extLst>
      <p:ext uri="{19B8F6BF-5375-455C-9EA6-DF929625EA0E}">
        <p15:presenceInfo xmlns:p15="http://schemas.microsoft.com/office/powerpoint/2012/main" userId="S::Brandi.Bonney@trinity-health.org::0ec9ea29-772f-4ef7-8fa0-966b54ddb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4" autoAdjust="0"/>
    <p:restoredTop sz="70640" autoAdjust="0"/>
  </p:normalViewPr>
  <p:slideViewPr>
    <p:cSldViewPr snapToGrid="0" snapToObjects="1" showGuides="1">
      <p:cViewPr>
        <p:scale>
          <a:sx n="70" d="100"/>
          <a:sy n="70" d="100"/>
        </p:scale>
        <p:origin x="1963" y="216"/>
      </p:cViewPr>
      <p:guideLst>
        <p:guide orient="horz" pos="3005"/>
        <p:guide pos="6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7/21/2020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7/21/2020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a:t>
            </a:r>
            <a:r>
              <a:rPr lang="en-US"/>
              <a:t>run time:  3:15</a:t>
            </a:r>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1</a:t>
            </a:fld>
            <a:endParaRPr lang="en-US"/>
          </a:p>
        </p:txBody>
      </p:sp>
    </p:spTree>
    <p:extLst>
      <p:ext uri="{BB962C8B-B14F-4D97-AF65-F5344CB8AC3E}">
        <p14:creationId xmlns:p14="http://schemas.microsoft.com/office/powerpoint/2010/main" val="21894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10</a:t>
            </a:fld>
            <a:endParaRPr lang="en-US"/>
          </a:p>
        </p:txBody>
      </p:sp>
    </p:spTree>
    <p:extLst>
      <p:ext uri="{BB962C8B-B14F-4D97-AF65-F5344CB8AC3E}">
        <p14:creationId xmlns:p14="http://schemas.microsoft.com/office/powerpoint/2010/main" val="273575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819FC-C5F2-4E7D-B2F5-C0E9F9627B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15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episode we’ll take a look at your dental and vision plan options.</a:t>
            </a:r>
          </a:p>
          <a:p>
            <a:endParaRPr lang="en-US" dirty="0"/>
          </a:p>
          <a:p>
            <a:r>
              <a:rPr lang="en-US" dirty="0"/>
              <a:t>First, we’ll explore the dental plans. </a:t>
            </a:r>
          </a:p>
          <a:p>
            <a:endParaRPr lang="en-US" dirty="0"/>
          </a:p>
          <a:p>
            <a:endParaRPr lang="en-US" dirty="0"/>
          </a:p>
          <a:p>
            <a:endParaRPr lang="en-US" dirty="0"/>
          </a:p>
          <a:p>
            <a:endParaRPr lang="en-US" dirty="0"/>
          </a:p>
          <a:p>
            <a:r>
              <a:rPr lang="en-US" dirty="0"/>
              <a:t>7 seconds</a:t>
            </a:r>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2</a:t>
            </a:fld>
            <a:endParaRPr lang="en-US"/>
          </a:p>
        </p:txBody>
      </p:sp>
    </p:spTree>
    <p:extLst>
      <p:ext uri="{BB962C8B-B14F-4D97-AF65-F5344CB8AC3E}">
        <p14:creationId xmlns:p14="http://schemas.microsoft.com/office/powerpoint/2010/main" val="119866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healthy smile is important—not only to your oral health, but for overall health, too. Having dental coverage helps you get the care you need to stay healthy while also helping to keep your overall health care costs down.</a:t>
            </a:r>
          </a:p>
          <a:p>
            <a:endParaRPr lang="en-US" dirty="0"/>
          </a:p>
          <a:p>
            <a:r>
              <a:rPr lang="en-US" dirty="0"/>
              <a:t>Trinity Health offers you a choice between two dental plan options through Delta Dental of Michigan: the High plan and the Standard plan.</a:t>
            </a:r>
          </a:p>
          <a:p>
            <a:endParaRPr lang="en-US" dirty="0"/>
          </a:p>
          <a:p>
            <a:r>
              <a:rPr lang="en-US" dirty="0"/>
              <a:t>Both plans utilize the Delta Dental Premier and PPO networks. You’ll pay less out of pocket when you receive services from a participating dentist, but you also have the option to see non-participating dentists. </a:t>
            </a:r>
          </a:p>
          <a:p>
            <a:endParaRPr lang="en-US" dirty="0"/>
          </a:p>
          <a:p>
            <a:r>
              <a:rPr lang="en-US" dirty="0"/>
              <a:t>Delta Dental has the largest network of dentists across the United States. It’s easy to search for a dentist through the Delta Dental app or online directory, or you can call customer service.</a:t>
            </a:r>
          </a:p>
          <a:p>
            <a:endParaRPr lang="en-US" dirty="0"/>
          </a:p>
          <a:p>
            <a:r>
              <a:rPr lang="en-US" dirty="0"/>
              <a:t>Note that all benefits can be selected independently. For example, you and your covered dependents can enroll in dental without enrolling in any of the other benefits.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54 seconds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3</a:t>
            </a:fld>
            <a:endParaRPr lang="en-US"/>
          </a:p>
        </p:txBody>
      </p:sp>
    </p:spTree>
    <p:extLst>
      <p:ext uri="{BB962C8B-B14F-4D97-AF65-F5344CB8AC3E}">
        <p14:creationId xmlns:p14="http://schemas.microsoft.com/office/powerpoint/2010/main" val="100511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dental coverage under the high plan and the standard plan.</a:t>
            </a:r>
          </a:p>
          <a:p>
            <a:endParaRPr lang="en-US" dirty="0"/>
          </a:p>
          <a:p>
            <a:r>
              <a:rPr lang="en-US" dirty="0"/>
              <a:t>As shown on this slide, preventive services under both plans are covered at 100 percent. </a:t>
            </a:r>
          </a:p>
          <a:p>
            <a:endParaRPr lang="en-US" dirty="0"/>
          </a:p>
          <a:p>
            <a:r>
              <a:rPr lang="en-US" dirty="0"/>
              <a:t>If you need basic or restorative services you pay a percentage after your deductible. This amount will vary, depending on the plan you select.</a:t>
            </a:r>
          </a:p>
          <a:p>
            <a:endParaRPr lang="en-US" dirty="0"/>
          </a:p>
          <a:p>
            <a:r>
              <a:rPr lang="en-US" dirty="0"/>
              <a:t>The high plan also includes orthodontia services for you and your covered dependents, up to a benefit maximum.</a:t>
            </a:r>
          </a:p>
          <a:p>
            <a:endParaRPr lang="en-US" dirty="0"/>
          </a:p>
          <a:p>
            <a:r>
              <a:rPr lang="en-US" dirty="0"/>
              <a:t>For more detailed information, review the Dental Benefit Summary descriptions available on the H-R-4-U colleague portal. </a:t>
            </a:r>
          </a:p>
          <a:p>
            <a:endParaRPr lang="en-US" dirty="0"/>
          </a:p>
          <a:p>
            <a:endParaRPr lang="en-US" dirty="0"/>
          </a:p>
          <a:p>
            <a:r>
              <a:rPr lang="en-US" dirty="0"/>
              <a:t>35 seconds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66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take a look at your vision care options. </a:t>
            </a:r>
          </a:p>
          <a:p>
            <a:endParaRPr lang="en-US" dirty="0"/>
          </a:p>
          <a:p>
            <a:endParaRPr lang="en-US" dirty="0"/>
          </a:p>
          <a:p>
            <a:r>
              <a:rPr lang="en-US" dirty="0"/>
              <a:t>5 seconds</a:t>
            </a:r>
          </a:p>
        </p:txBody>
      </p:sp>
      <p:sp>
        <p:nvSpPr>
          <p:cNvPr id="4" name="Slide Number Placeholder 3"/>
          <p:cNvSpPr>
            <a:spLocks noGrp="1"/>
          </p:cNvSpPr>
          <p:nvPr>
            <p:ph type="sldNum" sz="quarter" idx="5"/>
          </p:nvPr>
        </p:nvSpPr>
        <p:spPr/>
        <p:txBody>
          <a:bodyPr/>
          <a:lstStyle/>
          <a:p>
            <a:fld id="{FD69798C-9FC1-714E-BB69-2199F60E7A3D}" type="slidenum">
              <a:rPr lang="en-US" smtClean="0"/>
              <a:t>5</a:t>
            </a:fld>
            <a:endParaRPr lang="en-US"/>
          </a:p>
        </p:txBody>
      </p:sp>
    </p:spTree>
    <p:extLst>
      <p:ext uri="{BB962C8B-B14F-4D97-AF65-F5344CB8AC3E}">
        <p14:creationId xmlns:p14="http://schemas.microsoft.com/office/powerpoint/2010/main" val="279903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problems are one of the most common health concerns in the United States. Many diseases that affect muscle, nerve and</a:t>
            </a:r>
          </a:p>
          <a:p>
            <a:r>
              <a:rPr lang="en-US" dirty="0"/>
              <a:t>circulatory systems will show up in the eye. That’s why a comprehensive eye exam can play an important role in your plan to stay healthy.</a:t>
            </a:r>
          </a:p>
          <a:p>
            <a:endParaRPr lang="en-US" dirty="0"/>
          </a:p>
          <a:p>
            <a:r>
              <a:rPr lang="en-US" dirty="0"/>
              <a:t>Trinity Health offers you a choice of two vision plans through UnitedHealthcare, the Standard plan and the Enhanced plan. </a:t>
            </a:r>
          </a:p>
          <a:p>
            <a:endParaRPr lang="en-US" dirty="0"/>
          </a:p>
          <a:p>
            <a:r>
              <a:rPr lang="en-US" dirty="0"/>
              <a:t>Both plans include coverage once every calendar year for a vision exam, lenses, frames or contact lenses in lieu of eyeglasses. </a:t>
            </a:r>
          </a:p>
          <a:p>
            <a:endParaRPr lang="en-US" dirty="0"/>
          </a:p>
          <a:p>
            <a:endParaRPr lang="en-US" dirty="0"/>
          </a:p>
          <a:p>
            <a:endParaRPr lang="en-US" dirty="0"/>
          </a:p>
          <a:p>
            <a:r>
              <a:rPr lang="en-US" dirty="0"/>
              <a:t>35 seconds</a:t>
            </a:r>
          </a:p>
        </p:txBody>
      </p:sp>
      <p:sp>
        <p:nvSpPr>
          <p:cNvPr id="4" name="Slide Number Placeholder 3"/>
          <p:cNvSpPr>
            <a:spLocks noGrp="1"/>
          </p:cNvSpPr>
          <p:nvPr>
            <p:ph type="sldNum" sz="quarter" idx="5"/>
          </p:nvPr>
        </p:nvSpPr>
        <p:spPr/>
        <p:txBody>
          <a:bodyPr/>
          <a:lstStyle/>
          <a:p>
            <a:fld id="{FD69798C-9FC1-714E-BB69-2199F60E7A3D}" type="slidenum">
              <a:rPr lang="en-US" smtClean="0"/>
              <a:t>6</a:t>
            </a:fld>
            <a:endParaRPr lang="en-US"/>
          </a:p>
        </p:txBody>
      </p:sp>
    </p:spTree>
    <p:extLst>
      <p:ext uri="{BB962C8B-B14F-4D97-AF65-F5344CB8AC3E}">
        <p14:creationId xmlns:p14="http://schemas.microsoft.com/office/powerpoint/2010/main" val="294415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You can locate an in-network provider in your area by visiting United Healthcare’s website or by calling customer service.</a:t>
            </a:r>
          </a:p>
          <a:p>
            <a:endParaRPr lang="en-US" dirty="0"/>
          </a:p>
          <a:p>
            <a:r>
              <a:rPr lang="en-US" dirty="0"/>
              <a:t>Note that all benefits can be selected independently. For example, you and your covered dependents can enroll in vision without enrolling in any of the other benefits.</a:t>
            </a:r>
          </a:p>
          <a:p>
            <a:endParaRPr lang="en-US" dirty="0"/>
          </a:p>
          <a:p>
            <a:endParaRPr lang="en-US" dirty="0"/>
          </a:p>
          <a:p>
            <a:r>
              <a:rPr lang="en-US" dirty="0"/>
              <a:t>14 seconds</a:t>
            </a:r>
          </a:p>
          <a:p>
            <a:endParaRPr lang="en-US" dirty="0"/>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7</a:t>
            </a:fld>
            <a:endParaRPr lang="en-US"/>
          </a:p>
        </p:txBody>
      </p:sp>
    </p:spTree>
    <p:extLst>
      <p:ext uri="{BB962C8B-B14F-4D97-AF65-F5344CB8AC3E}">
        <p14:creationId xmlns:p14="http://schemas.microsoft.com/office/powerpoint/2010/main" val="265220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Now let’s take a look at the coverage under the two vision plans.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main difference between the plans is that the Standard plan includes a copay for the eye exam, and the Enhanced plan offers coverage for a broader array of lens 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Contact lens coverage may vary depending on the type of contact lenses prescribed.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detailed information, see the Vision Benefit Summary available in the H-R-4-U colleague portal.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28 seconds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76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that you’ve reviewed your dental and vision plan options, be sure to check out the other episodes in this video series to learn more about additional benefits available to help you Live Your Whole Life. </a:t>
            </a:r>
          </a:p>
          <a:p>
            <a:endParaRPr lang="en-US" dirty="0"/>
          </a:p>
          <a:p>
            <a:endParaRPr lang="en-US" dirty="0"/>
          </a:p>
          <a:p>
            <a:endParaRPr lang="en-US" dirty="0"/>
          </a:p>
          <a:p>
            <a:endParaRPr lang="en-US" dirty="0"/>
          </a:p>
          <a:p>
            <a:r>
              <a:rPr lang="en-US" dirty="0"/>
              <a:t>10 seconds</a:t>
            </a:r>
          </a:p>
        </p:txBody>
      </p:sp>
      <p:sp>
        <p:nvSpPr>
          <p:cNvPr id="4" name="Slide Number Placeholder 3"/>
          <p:cNvSpPr>
            <a:spLocks noGrp="1"/>
          </p:cNvSpPr>
          <p:nvPr>
            <p:ph type="sldNum" sz="quarter" idx="5"/>
          </p:nvPr>
        </p:nvSpPr>
        <p:spPr/>
        <p:txBody>
          <a:bodyPr/>
          <a:lstStyle/>
          <a:p>
            <a:fld id="{FD69798C-9FC1-714E-BB69-2199F60E7A3D}" type="slidenum">
              <a:rPr lang="en-US" smtClean="0"/>
              <a:t>9</a:t>
            </a:fld>
            <a:endParaRPr lang="en-US"/>
          </a:p>
        </p:txBody>
      </p:sp>
    </p:spTree>
    <p:extLst>
      <p:ext uri="{BB962C8B-B14F-4D97-AF65-F5344CB8AC3E}">
        <p14:creationId xmlns:p14="http://schemas.microsoft.com/office/powerpoint/2010/main" val="936585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©2019 Trinity Health</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19985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283709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408710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3343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33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33113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CE77-87B4-4BF2-9FFB-8CD334FBE2B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A991BA-878D-4D7C-A27E-E35FC7694D3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527097-0ADF-4FA8-8764-0980FEDEAB41}"/>
              </a:ext>
            </a:extLst>
          </p:cNvPr>
          <p:cNvSpPr>
            <a:spLocks noGrp="1"/>
          </p:cNvSpPr>
          <p:nvPr>
            <p:ph type="dt" sz="half" idx="10"/>
          </p:nvPr>
        </p:nvSpPr>
        <p:spPr/>
        <p:txBody>
          <a:bodyPr/>
          <a:lstStyle/>
          <a:p>
            <a:pPr defTabSz="457189"/>
            <a:fld id="{B169AE39-EA9A-40C3-8A0D-6AFEC0E76F23}" type="datetimeFigureOut">
              <a:rPr lang="en-US" sz="1800" smtClean="0">
                <a:solidFill>
                  <a:srgbClr val="000000"/>
                </a:solidFill>
              </a:rPr>
              <a:pPr defTabSz="457189"/>
              <a:t>7/21/2020</a:t>
            </a:fld>
            <a:endParaRPr lang="en-US" sz="1800">
              <a:solidFill>
                <a:srgbClr val="000000"/>
              </a:solidFill>
            </a:endParaRPr>
          </a:p>
        </p:txBody>
      </p:sp>
      <p:sp>
        <p:nvSpPr>
          <p:cNvPr id="5" name="Footer Placeholder 4">
            <a:extLst>
              <a:ext uri="{FF2B5EF4-FFF2-40B4-BE49-F238E27FC236}">
                <a16:creationId xmlns:a16="http://schemas.microsoft.com/office/drawing/2014/main" id="{11CDCEA4-4836-4B08-B6E3-EC4676672ED0}"/>
              </a:ext>
            </a:extLst>
          </p:cNvPr>
          <p:cNvSpPr>
            <a:spLocks noGrp="1"/>
          </p:cNvSpPr>
          <p:nvPr>
            <p:ph type="ftr" sz="quarter" idx="11"/>
          </p:nvPr>
        </p:nvSpPr>
        <p:spPr/>
        <p:txBody>
          <a:bodyPr/>
          <a:lstStyle/>
          <a:p>
            <a:pPr defTabSz="457189"/>
            <a:endParaRPr lang="en-US">
              <a:solidFill>
                <a:srgbClr val="000000">
                  <a:lumMod val="75000"/>
                  <a:lumOff val="25000"/>
                </a:srgbClr>
              </a:solidFill>
            </a:endParaRPr>
          </a:p>
        </p:txBody>
      </p:sp>
      <p:sp>
        <p:nvSpPr>
          <p:cNvPr id="6" name="Slide Number Placeholder 5">
            <a:extLst>
              <a:ext uri="{FF2B5EF4-FFF2-40B4-BE49-F238E27FC236}">
                <a16:creationId xmlns:a16="http://schemas.microsoft.com/office/drawing/2014/main" id="{E3F5D284-21BF-43DA-9E92-43C745042B74}"/>
              </a:ext>
            </a:extLst>
          </p:cNvPr>
          <p:cNvSpPr>
            <a:spLocks noGrp="1"/>
          </p:cNvSpPr>
          <p:nvPr>
            <p:ph type="sldNum" sz="quarter" idx="12"/>
          </p:nvPr>
        </p:nvSpPr>
        <p:spPr/>
        <p:txBody>
          <a:bodyPr/>
          <a:lstStyle/>
          <a:p>
            <a:pPr defTabSz="457189"/>
            <a:fld id="{4F94D90D-592A-4925-8000-648071555B6D}" type="slidenum">
              <a:rPr lang="en-US" smtClean="0"/>
              <a:pPr defTabSz="457189"/>
              <a:t>‹#›</a:t>
            </a:fld>
            <a:endParaRPr lang="en-US"/>
          </a:p>
        </p:txBody>
      </p:sp>
    </p:spTree>
    <p:extLst>
      <p:ext uri="{BB962C8B-B14F-4D97-AF65-F5344CB8AC3E}">
        <p14:creationId xmlns:p14="http://schemas.microsoft.com/office/powerpoint/2010/main" val="9941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30162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a:t>
            </a:r>
            <a:endParaRPr lang="en-US" dirty="0"/>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87"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©2019 Trinity Health</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542601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r4u.trinity-health.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deltadentalmi.com/trinityhealt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myuhcvision.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endParaRPr lang="en-US" dirty="0"/>
          </a:p>
        </p:txBody>
      </p:sp>
      <p:sp>
        <p:nvSpPr>
          <p:cNvPr id="13" name="Title 12"/>
          <p:cNvSpPr>
            <a:spLocks noGrp="1"/>
          </p:cNvSpPr>
          <p:nvPr>
            <p:ph type="ctrTitle"/>
          </p:nvPr>
        </p:nvSpPr>
        <p:spPr/>
        <p:txBody>
          <a:bodyPr/>
          <a:lstStyle/>
          <a:p>
            <a:r>
              <a:rPr lang="en-US" dirty="0"/>
              <a:t>Benefits Orientation</a:t>
            </a:r>
          </a:p>
        </p:txBody>
      </p:sp>
      <p:sp>
        <p:nvSpPr>
          <p:cNvPr id="24" name="Subtitle 23"/>
          <p:cNvSpPr>
            <a:spLocks noGrp="1"/>
          </p:cNvSpPr>
          <p:nvPr>
            <p:ph type="subTitle" idx="1"/>
          </p:nvPr>
        </p:nvSpPr>
        <p:spPr/>
        <p:txBody>
          <a:bodyPr>
            <a:noAutofit/>
          </a:bodyPr>
          <a:lstStyle/>
          <a:p>
            <a:r>
              <a:rPr lang="en-US" sz="2000" dirty="0"/>
              <a:t>Dental and Vision Plans</a:t>
            </a:r>
          </a:p>
        </p:txBody>
      </p:sp>
    </p:spTree>
    <p:extLst>
      <p:ext uri="{BB962C8B-B14F-4D97-AF65-F5344CB8AC3E}">
        <p14:creationId xmlns:p14="http://schemas.microsoft.com/office/powerpoint/2010/main" val="31157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82A9B-8623-42F4-83DE-374EE91F1482}"/>
              </a:ext>
            </a:extLst>
          </p:cNvPr>
          <p:cNvSpPr>
            <a:spLocks noGrp="1"/>
          </p:cNvSpPr>
          <p:nvPr>
            <p:ph sz="quarter" idx="12"/>
          </p:nvPr>
        </p:nvSpPr>
        <p:spPr/>
        <p:txBody>
          <a:bodyPr>
            <a:normAutofit fontScale="40000" lnSpcReduction="20000"/>
          </a:bodyPr>
          <a:lstStyle/>
          <a:p>
            <a:pPr marL="0" indent="0">
              <a:buNone/>
            </a:pPr>
            <a:r>
              <a:rPr lang="en-US" dirty="0"/>
              <a:t>The information provided in this summary is designed to assist you with understanding your options under Trinity Health’s welfare benefit plans and programs. It is only an overview and is not intended to be a comprehensive description of the benefit plans and programs available to you. It does not constitute a contract and is not meant to interpret, extend or change any plan or program provisions in any way. The summary plan descriptions and official plan and program documents describe the plans and programs in more detail and you should refer to these documents for answers to your specific questions regarding the plans and programs, including what services are covered by a plan. If there is a discrepancy between printed materials, the official plan and program documents will prevail. Trinity Health retains the right to make changes to or terminate its benefit plans and programs at any time, including making changes to comply with and exercise its options under the Affordable Care Act and other applicable laws.</a:t>
            </a:r>
          </a:p>
          <a:p>
            <a:pPr marL="0" indent="0">
              <a:buNone/>
            </a:pPr>
            <a:r>
              <a:rPr lang="en-US" dirty="0"/>
              <a:t>To view the summary plan descriptions and certificates of coverage, visit the </a:t>
            </a:r>
            <a:r>
              <a:rPr lang="en-US" dirty="0">
                <a:highlight>
                  <a:srgbClr val="FFFF00"/>
                </a:highlight>
              </a:rPr>
              <a:t>HR4U colleague portal at </a:t>
            </a:r>
            <a:r>
              <a:rPr lang="en-US" dirty="0">
                <a:highlight>
                  <a:srgbClr val="FFFF00"/>
                </a:highlight>
                <a:hlinkClick r:id="rId3"/>
              </a:rPr>
              <a:t>https://hr4u.trinity-health.org</a:t>
            </a:r>
            <a:r>
              <a:rPr lang="en-US" dirty="0"/>
              <a:t>. For any plan or program in which you participate, you also have the right to request a full printed copy of the summary plan description or certificate of coverage and other official plan or program documents from the colleague’s employer or Trinity Health Total Rewards Benefits &amp; Well- Being, 20555 Victor Parkway, Livonia, MI 48152. There will be no charge for the printed copies.</a:t>
            </a:r>
          </a:p>
          <a:p>
            <a:pPr marL="0" indent="0">
              <a:buNone/>
            </a:pPr>
            <a:r>
              <a:rPr lang="en-US" dirty="0"/>
              <a:t>All Trinity Health group health plans provide care coordination, care management, utilization review and referral services to help manage the healthcare provided to covered members. By enrolling in a Trinity Health group health plan you understand that the plan will provide services to manage each covered member’s care. These services may be provided through independent third-party administrators, a clinically integrated network of hospitals, physicians and other health care providers and professionals and other healthcare providers. Your participation in a Trinity Health group health plan means that the persons contracted to provide these services will have access to your personal health information, including health information you disclose through wellness programs and well-being activities. Trinity Health facilities and healthcare providers and professionals affiliated with Trinity Health facilities participate in certain clinically integrated networks. You may be contacted about your health care by a clinically integrated network, including by individuals at a Trinity Health facility or provider who are performing services for the clinically integrated network or directly for the group health plan. Information about your medical treatment at any facility and from any healthcare provider or professional may be accessed and used by individuals who work at a Trinity Health facility or provider (including your employer) participating in a clinically integrated network or the group health plan not only for treatment but also to manage and coordinate your healthcare. Any access to, use or disclosure of protected health information will comply with the privacy and security regulations under the Health Insurance Portability and Accountability Act and any applicable state privacy and security laws.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FF5E9B3-B550-42DD-B09E-3E6E9FF5D787}"/>
              </a:ext>
            </a:extLst>
          </p:cNvPr>
          <p:cNvSpPr>
            <a:spLocks noGrp="1"/>
          </p:cNvSpPr>
          <p:nvPr>
            <p:ph type="title"/>
          </p:nvPr>
        </p:nvSpPr>
        <p:spPr/>
        <p:txBody>
          <a:bodyPr/>
          <a:lstStyle/>
          <a:p>
            <a:r>
              <a:rPr lang="en-US" dirty="0"/>
              <a:t>Important Information</a:t>
            </a:r>
          </a:p>
        </p:txBody>
      </p:sp>
      <p:sp>
        <p:nvSpPr>
          <p:cNvPr id="4" name="Footer Placeholder 3">
            <a:extLst>
              <a:ext uri="{FF2B5EF4-FFF2-40B4-BE49-F238E27FC236}">
                <a16:creationId xmlns:a16="http://schemas.microsoft.com/office/drawing/2014/main" id="{6E566710-6E2C-4BDC-B24B-F7D17A5113C0}"/>
              </a:ext>
            </a:extLst>
          </p:cNvPr>
          <p:cNvSpPr>
            <a:spLocks noGrp="1"/>
          </p:cNvSpPr>
          <p:nvPr>
            <p:ph type="ftr" sz="quarter" idx="3"/>
          </p:nvPr>
        </p:nvSpPr>
        <p:spPr/>
        <p:txBody>
          <a:bodyPr/>
          <a:lstStyle/>
          <a:p>
            <a:r>
              <a:rPr lang="en-US" dirty="0"/>
              <a:t>©2020 Trinity Health</a:t>
            </a:r>
          </a:p>
        </p:txBody>
      </p:sp>
      <p:sp>
        <p:nvSpPr>
          <p:cNvPr id="5" name="Slide Number Placeholder 4">
            <a:extLst>
              <a:ext uri="{FF2B5EF4-FFF2-40B4-BE49-F238E27FC236}">
                <a16:creationId xmlns:a16="http://schemas.microsoft.com/office/drawing/2014/main" id="{98870FFE-4304-4E6A-990A-87E79A7DC8A4}"/>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101085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5" y="0"/>
            <a:ext cx="9141289" cy="5159747"/>
          </a:xfrm>
          <a:prstGeom prst="rect">
            <a:avLst/>
          </a:prstGeom>
        </p:spPr>
      </p:pic>
    </p:spTree>
    <p:extLst>
      <p:ext uri="{BB962C8B-B14F-4D97-AF65-F5344CB8AC3E}">
        <p14:creationId xmlns:p14="http://schemas.microsoft.com/office/powerpoint/2010/main" val="371172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F395F-A6C4-4FDA-812D-0D6AF1433895}"/>
              </a:ext>
            </a:extLst>
          </p:cNvPr>
          <p:cNvSpPr>
            <a:spLocks noGrp="1"/>
          </p:cNvSpPr>
          <p:nvPr>
            <p:ph type="title"/>
          </p:nvPr>
        </p:nvSpPr>
        <p:spPr/>
        <p:txBody>
          <a:bodyPr/>
          <a:lstStyle/>
          <a:p>
            <a:r>
              <a:rPr lang="en-US" dirty="0"/>
              <a:t>Dental Options</a:t>
            </a:r>
          </a:p>
        </p:txBody>
      </p:sp>
      <p:sp>
        <p:nvSpPr>
          <p:cNvPr id="2" name="Footer Placeholder 1">
            <a:extLst>
              <a:ext uri="{FF2B5EF4-FFF2-40B4-BE49-F238E27FC236}">
                <a16:creationId xmlns:a16="http://schemas.microsoft.com/office/drawing/2014/main" id="{086F7691-A44F-4A07-9412-52E12143B8DE}"/>
              </a:ext>
            </a:extLst>
          </p:cNvPr>
          <p:cNvSpPr>
            <a:spLocks noGrp="1"/>
          </p:cNvSpPr>
          <p:nvPr>
            <p:ph type="ftr" sz="quarter" idx="3"/>
          </p:nvPr>
        </p:nvSpPr>
        <p:spPr/>
        <p:txBody>
          <a:bodyPr/>
          <a:lstStyle/>
          <a:p>
            <a:r>
              <a:rPr lang="en-US" dirty="0"/>
              <a:t>©2020 Trinity Health</a:t>
            </a:r>
          </a:p>
        </p:txBody>
      </p:sp>
      <p:sp>
        <p:nvSpPr>
          <p:cNvPr id="3" name="Slide Number Placeholder 2">
            <a:extLst>
              <a:ext uri="{FF2B5EF4-FFF2-40B4-BE49-F238E27FC236}">
                <a16:creationId xmlns:a16="http://schemas.microsoft.com/office/drawing/2014/main" id="{7223E082-632F-4795-A072-7CBD86846B23}"/>
              </a:ext>
            </a:extLst>
          </p:cNvPr>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15125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38A23-2DBE-479E-9243-F831E7E5D99C}"/>
              </a:ext>
            </a:extLst>
          </p:cNvPr>
          <p:cNvSpPr>
            <a:spLocks noGrp="1"/>
          </p:cNvSpPr>
          <p:nvPr>
            <p:ph sz="quarter" idx="12"/>
          </p:nvPr>
        </p:nvSpPr>
        <p:spPr>
          <a:xfrm>
            <a:off x="393408" y="999054"/>
            <a:ext cx="8236688" cy="3601521"/>
          </a:xfrm>
        </p:spPr>
        <p:txBody>
          <a:bodyPr>
            <a:normAutofit lnSpcReduction="10000"/>
          </a:bodyPr>
          <a:lstStyle/>
          <a:p>
            <a:r>
              <a:rPr lang="en-US" dirty="0"/>
              <a:t>High plan and standard plan both utilize the Delta Premier and PPO networks</a:t>
            </a:r>
          </a:p>
          <a:p>
            <a:r>
              <a:rPr lang="en-US" dirty="0"/>
              <a:t>Largest network of dentists in U.S.</a:t>
            </a:r>
          </a:p>
          <a:p>
            <a:r>
              <a:rPr lang="en-US" dirty="0"/>
              <a:t>Search for participating dentists</a:t>
            </a:r>
          </a:p>
          <a:p>
            <a:pPr lvl="1"/>
            <a:r>
              <a:rPr lang="en-US" sz="1800" dirty="0"/>
              <a:t>Delta Dental app</a:t>
            </a:r>
          </a:p>
          <a:p>
            <a:pPr lvl="1"/>
            <a:r>
              <a:rPr lang="en-US" sz="1800" dirty="0"/>
              <a:t>Online at </a:t>
            </a:r>
            <a:r>
              <a:rPr lang="en-US" sz="1800" dirty="0">
                <a:hlinkClick r:id="rId3"/>
              </a:rPr>
              <a:t>www.deltadentalmi.com/trinityhealth</a:t>
            </a:r>
            <a:r>
              <a:rPr lang="en-US" sz="1800" dirty="0"/>
              <a:t> </a:t>
            </a:r>
          </a:p>
          <a:p>
            <a:pPr lvl="1"/>
            <a:r>
              <a:rPr lang="en-US" sz="1800" dirty="0"/>
              <a:t>Delta Dental customer service at (800) 524-0149</a:t>
            </a:r>
          </a:p>
          <a:p>
            <a:r>
              <a:rPr lang="en-US" dirty="0"/>
              <a:t>Can enroll in dental without being </a:t>
            </a:r>
          </a:p>
          <a:p>
            <a:pPr marL="0" indent="0">
              <a:buNone/>
            </a:pPr>
            <a:r>
              <a:rPr lang="en-US" dirty="0"/>
              <a:t>    enrolled in other benefits</a:t>
            </a:r>
          </a:p>
          <a:p>
            <a:endParaRPr lang="en-US" dirty="0"/>
          </a:p>
        </p:txBody>
      </p:sp>
      <p:sp>
        <p:nvSpPr>
          <p:cNvPr id="3" name="Title 2">
            <a:extLst>
              <a:ext uri="{FF2B5EF4-FFF2-40B4-BE49-F238E27FC236}">
                <a16:creationId xmlns:a16="http://schemas.microsoft.com/office/drawing/2014/main" id="{C534BC49-3D1F-45CA-82FB-35CD59929C87}"/>
              </a:ext>
            </a:extLst>
          </p:cNvPr>
          <p:cNvSpPr>
            <a:spLocks noGrp="1"/>
          </p:cNvSpPr>
          <p:nvPr>
            <p:ph type="title"/>
          </p:nvPr>
        </p:nvSpPr>
        <p:spPr/>
        <p:txBody>
          <a:bodyPr/>
          <a:lstStyle/>
          <a:p>
            <a:r>
              <a:rPr lang="en-US" dirty="0"/>
              <a:t>You have a choice of two dental plans through </a:t>
            </a:r>
            <a:br>
              <a:rPr lang="en-US" dirty="0"/>
            </a:br>
            <a:r>
              <a:rPr lang="en-US" dirty="0"/>
              <a:t>Delta Dental of Michigan</a:t>
            </a:r>
          </a:p>
        </p:txBody>
      </p:sp>
      <p:sp>
        <p:nvSpPr>
          <p:cNvPr id="4" name="Footer Placeholder 3">
            <a:extLst>
              <a:ext uri="{FF2B5EF4-FFF2-40B4-BE49-F238E27FC236}">
                <a16:creationId xmlns:a16="http://schemas.microsoft.com/office/drawing/2014/main" id="{64A8E240-3408-4CB2-B0FE-CE7E9347C074}"/>
              </a:ext>
            </a:extLst>
          </p:cNvPr>
          <p:cNvSpPr>
            <a:spLocks noGrp="1"/>
          </p:cNvSpPr>
          <p:nvPr>
            <p:ph type="ftr" sz="quarter" idx="3"/>
          </p:nvPr>
        </p:nvSpPr>
        <p:spPr/>
        <p:txBody>
          <a:bodyPr/>
          <a:lstStyle/>
          <a:p>
            <a:r>
              <a:rPr lang="en-US"/>
              <a:t>©2020 Trinity Health</a:t>
            </a:r>
            <a:endParaRPr lang="en-US" dirty="0"/>
          </a:p>
        </p:txBody>
      </p:sp>
      <p:sp>
        <p:nvSpPr>
          <p:cNvPr id="5" name="Slide Number Placeholder 4">
            <a:extLst>
              <a:ext uri="{FF2B5EF4-FFF2-40B4-BE49-F238E27FC236}">
                <a16:creationId xmlns:a16="http://schemas.microsoft.com/office/drawing/2014/main" id="{720D2006-D6D0-43E8-BE0E-CFD638DF1BEE}"/>
              </a:ext>
            </a:extLst>
          </p:cNvPr>
          <p:cNvSpPr>
            <a:spLocks noGrp="1"/>
          </p:cNvSpPr>
          <p:nvPr>
            <p:ph type="sldNum" sz="quarter" idx="4"/>
          </p:nvPr>
        </p:nvSpPr>
        <p:spPr/>
        <p:txBody>
          <a:bodyPr/>
          <a:lstStyle/>
          <a:p>
            <a:fld id="{489F9553-C816-6842-8939-EE75ECF7EB2B}" type="slidenum">
              <a:rPr lang="en-US" smtClean="0"/>
              <a:pPr/>
              <a:t>3</a:t>
            </a:fld>
            <a:endParaRPr lang="en-US" dirty="0"/>
          </a:p>
        </p:txBody>
      </p:sp>
      <p:pic>
        <p:nvPicPr>
          <p:cNvPr id="7" name="Picture 6">
            <a:extLst>
              <a:ext uri="{FF2B5EF4-FFF2-40B4-BE49-F238E27FC236}">
                <a16:creationId xmlns:a16="http://schemas.microsoft.com/office/drawing/2014/main" id="{A54B9CFC-8555-4244-8E6B-7A8EE8F2C705}"/>
              </a:ext>
            </a:extLst>
          </p:cNvPr>
          <p:cNvPicPr>
            <a:picLocks noChangeAspect="1"/>
          </p:cNvPicPr>
          <p:nvPr/>
        </p:nvPicPr>
        <p:blipFill rotWithShape="1">
          <a:blip r:embed="rId4"/>
          <a:srcRect t="24127" r="17518"/>
          <a:stretch/>
        </p:blipFill>
        <p:spPr>
          <a:xfrm>
            <a:off x="6413862" y="1565206"/>
            <a:ext cx="2060855" cy="2852489"/>
          </a:xfrm>
          <a:prstGeom prst="rect">
            <a:avLst/>
          </a:prstGeom>
        </p:spPr>
      </p:pic>
    </p:spTree>
    <p:extLst>
      <p:ext uri="{BB962C8B-B14F-4D97-AF65-F5344CB8AC3E}">
        <p14:creationId xmlns:p14="http://schemas.microsoft.com/office/powerpoint/2010/main" val="30913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rgbClr val="6E2585"/>
                </a:solidFill>
              </a:rPr>
              <a:t>Dental plans cover preventive, basic and restorative services</a:t>
            </a:r>
            <a:endParaRPr lang="en-US" sz="3200" dirty="0"/>
          </a:p>
        </p:txBody>
      </p:sp>
      <p:sp>
        <p:nvSpPr>
          <p:cNvPr id="4" name="Footer Placeholder 3"/>
          <p:cNvSpPr>
            <a:spLocks noGrp="1"/>
          </p:cNvSpPr>
          <p:nvPr>
            <p:ph type="ftr" sz="quarter" idx="3"/>
          </p:nvPr>
        </p:nvSpPr>
        <p:spPr>
          <a:xfrm>
            <a:off x="4840741" y="4891800"/>
            <a:ext cx="3835387" cy="186901"/>
          </a:xfrm>
        </p:spPr>
        <p:txBody>
          <a:bodyPr/>
          <a:lstStyle/>
          <a:p>
            <a:pPr defTabSz="342900"/>
            <a:r>
              <a:rPr lang="en-US" dirty="0">
                <a:solidFill>
                  <a:srgbClr val="000000">
                    <a:lumMod val="60000"/>
                    <a:lumOff val="40000"/>
                  </a:srgbClr>
                </a:solidFill>
                <a:latin typeface="Arial"/>
              </a:rPr>
              <a:t>©2020 Trinity Health</a:t>
            </a:r>
          </a:p>
        </p:txBody>
      </p:sp>
      <p:sp>
        <p:nvSpPr>
          <p:cNvPr id="5" name="Slide Number Placeholder 4"/>
          <p:cNvSpPr>
            <a:spLocks noGrp="1"/>
          </p:cNvSpPr>
          <p:nvPr>
            <p:ph type="sldNum" sz="quarter" idx="4"/>
          </p:nvPr>
        </p:nvSpPr>
        <p:spPr/>
        <p:txBody>
          <a:bodyPr/>
          <a:lstStyle/>
          <a:p>
            <a:pPr defTabSz="342900"/>
            <a:fld id="{489F9553-C816-6842-8939-EE75ECF7EB2B}" type="slidenum">
              <a:rPr lang="en-US">
                <a:solidFill>
                  <a:srgbClr val="000000">
                    <a:lumMod val="60000"/>
                    <a:lumOff val="40000"/>
                  </a:srgbClr>
                </a:solidFill>
                <a:latin typeface="Arial"/>
              </a:rPr>
              <a:pPr defTabSz="342900"/>
              <a:t>4</a:t>
            </a:fld>
            <a:endParaRPr lang="en-US" dirty="0">
              <a:solidFill>
                <a:srgbClr val="000000">
                  <a:lumMod val="60000"/>
                  <a:lumOff val="40000"/>
                </a:srgbClr>
              </a:solidFill>
              <a:latin typeface="Arial"/>
            </a:endParaRPr>
          </a:p>
        </p:txBody>
      </p:sp>
      <p:grpSp>
        <p:nvGrpSpPr>
          <p:cNvPr id="11" name="Group 10"/>
          <p:cNvGrpSpPr/>
          <p:nvPr/>
        </p:nvGrpSpPr>
        <p:grpSpPr>
          <a:xfrm>
            <a:off x="4328405" y="903625"/>
            <a:ext cx="803425" cy="716759"/>
            <a:chOff x="2474284" y="1593801"/>
            <a:chExt cx="1071233" cy="955679"/>
          </a:xfrm>
        </p:grpSpPr>
        <p:sp>
          <p:nvSpPr>
            <p:cNvPr id="12" name="Rectangle 7"/>
            <p:cNvSpPr>
              <a:spLocks noChangeArrowheads="1"/>
            </p:cNvSpPr>
            <p:nvPr/>
          </p:nvSpPr>
          <p:spPr bwMode="auto">
            <a:xfrm>
              <a:off x="2474284" y="2210925"/>
              <a:ext cx="107123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n-US" altLang="en-US" sz="1050" b="1" i="0" u="none" strike="noStrike" kern="0" cap="none" spc="0" normalizeH="0" baseline="0" noProof="0" dirty="0">
                  <a:ln>
                    <a:noFill/>
                  </a:ln>
                  <a:solidFill>
                    <a:srgbClr val="4D4F53"/>
                  </a:solidFill>
                  <a:effectLst/>
                  <a:uLnTx/>
                  <a:uFillTx/>
                  <a:latin typeface="Arial" panose="020B0604020202020204" pitchFamily="34" charset="0"/>
                  <a:cs typeface="Arial" panose="020B0604020202020204" pitchFamily="34" charset="0"/>
                </a:rPr>
                <a:t>High Plan</a:t>
              </a:r>
            </a:p>
          </p:txBody>
        </p:sp>
        <p:grpSp>
          <p:nvGrpSpPr>
            <p:cNvPr id="13" name="Group 17"/>
            <p:cNvGrpSpPr>
              <a:grpSpLocks noChangeAspect="1"/>
            </p:cNvGrpSpPr>
            <p:nvPr/>
          </p:nvGrpSpPr>
          <p:grpSpPr bwMode="auto">
            <a:xfrm>
              <a:off x="2735580" y="1593801"/>
              <a:ext cx="548640" cy="548640"/>
              <a:chOff x="1398494" y="2541494"/>
              <a:chExt cx="995082" cy="995082"/>
            </a:xfrm>
          </p:grpSpPr>
          <p:sp>
            <p:nvSpPr>
              <p:cNvPr id="15" name="Oval 14"/>
              <p:cNvSpPr/>
              <p:nvPr/>
            </p:nvSpPr>
            <p:spPr>
              <a:xfrm>
                <a:off x="1398494" y="2541494"/>
                <a:ext cx="995082" cy="995082"/>
              </a:xfrm>
              <a:prstGeom prst="ellipse">
                <a:avLst/>
              </a:prstGeom>
              <a:solidFill>
                <a:schemeClr val="accent4"/>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1963" y="2804964"/>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16"/>
          <p:cNvGrpSpPr/>
          <p:nvPr/>
        </p:nvGrpSpPr>
        <p:grpSpPr>
          <a:xfrm>
            <a:off x="6851917" y="844297"/>
            <a:ext cx="1234440" cy="798064"/>
            <a:chOff x="3756521" y="1593801"/>
            <a:chExt cx="1645920" cy="955679"/>
          </a:xfrm>
        </p:grpSpPr>
        <p:sp>
          <p:nvSpPr>
            <p:cNvPr id="18" name="Rectangle 8"/>
            <p:cNvSpPr>
              <a:spLocks noChangeArrowheads="1"/>
            </p:cNvSpPr>
            <p:nvPr/>
          </p:nvSpPr>
          <p:spPr bwMode="auto">
            <a:xfrm>
              <a:off x="3756521" y="2210925"/>
              <a:ext cx="164592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n-US" altLang="en-US" sz="1050" b="1" i="0" u="none" strike="noStrike" kern="0" cap="none" spc="0" normalizeH="0" baseline="0" noProof="0" dirty="0">
                  <a:ln>
                    <a:noFill/>
                  </a:ln>
                  <a:solidFill>
                    <a:srgbClr val="4D4F53"/>
                  </a:solidFill>
                  <a:effectLst/>
                  <a:uLnTx/>
                  <a:uFillTx/>
                  <a:latin typeface="Arial" panose="020B0604020202020204" pitchFamily="34" charset="0"/>
                  <a:cs typeface="Arial" panose="020B0604020202020204" pitchFamily="34" charset="0"/>
                </a:rPr>
                <a:t>Standard Plan</a:t>
              </a:r>
            </a:p>
          </p:txBody>
        </p:sp>
        <p:grpSp>
          <p:nvGrpSpPr>
            <p:cNvPr id="19" name="Group 20"/>
            <p:cNvGrpSpPr>
              <a:grpSpLocks noChangeAspect="1"/>
            </p:cNvGrpSpPr>
            <p:nvPr/>
          </p:nvGrpSpPr>
          <p:grpSpPr bwMode="auto">
            <a:xfrm>
              <a:off x="4305161" y="1593801"/>
              <a:ext cx="548640" cy="548640"/>
              <a:chOff x="4074458" y="2541494"/>
              <a:chExt cx="995082" cy="995082"/>
            </a:xfrm>
          </p:grpSpPr>
          <p:sp>
            <p:nvSpPr>
              <p:cNvPr id="21" name="Oval 20"/>
              <p:cNvSpPr/>
              <p:nvPr/>
            </p:nvSpPr>
            <p:spPr>
              <a:xfrm>
                <a:off x="4074458" y="2541494"/>
                <a:ext cx="995082" cy="995082"/>
              </a:xfrm>
              <a:prstGeom prst="ellipse">
                <a:avLst/>
              </a:prstGeom>
              <a:solidFill>
                <a:schemeClr val="tx2"/>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7928" y="2804963"/>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2" name="Table 1">
            <a:extLst>
              <a:ext uri="{FF2B5EF4-FFF2-40B4-BE49-F238E27FC236}">
                <a16:creationId xmlns:a16="http://schemas.microsoft.com/office/drawing/2014/main" id="{F240AE7E-CD4A-49C9-805D-A54509741549}"/>
              </a:ext>
            </a:extLst>
          </p:cNvPr>
          <p:cNvGraphicFramePr>
            <a:graphicFrameLocks noGrp="1"/>
          </p:cNvGraphicFramePr>
          <p:nvPr>
            <p:extLst/>
          </p:nvPr>
        </p:nvGraphicFramePr>
        <p:xfrm>
          <a:off x="239298" y="1313720"/>
          <a:ext cx="3042849" cy="3337560"/>
        </p:xfrm>
        <a:graphic>
          <a:graphicData uri="http://schemas.openxmlformats.org/drawingml/2006/table">
            <a:tbl>
              <a:tblPr firstRow="1" bandRow="1">
                <a:tableStyleId>{5C22544A-7EE6-4342-B048-85BDC9FD1C3A}</a:tableStyleId>
              </a:tblPr>
              <a:tblGrid>
                <a:gridCol w="3042849">
                  <a:extLst>
                    <a:ext uri="{9D8B030D-6E8A-4147-A177-3AD203B41FA5}">
                      <a16:colId xmlns:a16="http://schemas.microsoft.com/office/drawing/2014/main" val="3244240819"/>
                    </a:ext>
                  </a:extLst>
                </a:gridCol>
              </a:tblGrid>
              <a:tr h="37084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1400" dirty="0">
                          <a:latin typeface="+mj-lt"/>
                        </a:rPr>
                        <a:t>In-Network Highlights</a:t>
                      </a:r>
                      <a:endParaRPr lang="en-US" sz="1400" baseline="30000" dirty="0">
                        <a:latin typeface="+mj-lt"/>
                        <a:cs typeface="Arial" panose="020B0604020202020204" pitchFamily="34" charset="0"/>
                      </a:endParaRPr>
                    </a:p>
                  </a:txBody>
                  <a:tcPr marL="33629" marR="33629" marT="34290" marB="34290" anchor="ctr"/>
                </a:tc>
                <a:extLst>
                  <a:ext uri="{0D108BD9-81ED-4DB2-BD59-A6C34878D82A}">
                    <a16:rowId xmlns:a16="http://schemas.microsoft.com/office/drawing/2014/main" val="148322811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Network(s)</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2116398779"/>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Deductible</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362984079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Annual maximum (non-ortho)</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200854898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Preventive care</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4200647527"/>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Basic restorative</a:t>
                      </a:r>
                      <a:r>
                        <a:rPr lang="en-US" sz="1200" baseline="0" dirty="0">
                          <a:latin typeface="+mj-lt"/>
                        </a:rPr>
                        <a:t> services</a:t>
                      </a:r>
                      <a:endParaRPr lang="en-US" sz="1200" b="1" baseline="30000"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452195185"/>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Major restorative services</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597121137"/>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Orthodontics</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207460345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200" dirty="0">
                          <a:latin typeface="+mj-lt"/>
                        </a:rPr>
                        <a:t>Orthodontics lifetime</a:t>
                      </a:r>
                      <a:r>
                        <a:rPr lang="en-US" sz="1200" baseline="0" dirty="0">
                          <a:latin typeface="+mj-lt"/>
                        </a:rPr>
                        <a:t> max</a:t>
                      </a:r>
                      <a:endParaRPr lang="en-US" sz="1200" b="1" dirty="0">
                        <a:latin typeface="+mj-lt"/>
                        <a:cs typeface="Arial" panose="020B0604020202020204" pitchFamily="34" charset="0"/>
                      </a:endParaRPr>
                    </a:p>
                  </a:txBody>
                  <a:tcPr marL="33629" marR="33629" marT="34290" marB="34290"/>
                </a:tc>
                <a:extLst>
                  <a:ext uri="{0D108BD9-81ED-4DB2-BD59-A6C34878D82A}">
                    <a16:rowId xmlns:a16="http://schemas.microsoft.com/office/drawing/2014/main" val="3226717087"/>
                  </a:ext>
                </a:extLst>
              </a:tr>
            </a:tbl>
          </a:graphicData>
        </a:graphic>
      </p:graphicFrame>
      <p:graphicFrame>
        <p:nvGraphicFramePr>
          <p:cNvPr id="6" name="Table 5">
            <a:extLst>
              <a:ext uri="{FF2B5EF4-FFF2-40B4-BE49-F238E27FC236}">
                <a16:creationId xmlns:a16="http://schemas.microsoft.com/office/drawing/2014/main" id="{D821EE97-5365-414B-BBC6-CC08AF393FF3}"/>
              </a:ext>
            </a:extLst>
          </p:cNvPr>
          <p:cNvGraphicFramePr>
            <a:graphicFrameLocks noGrp="1"/>
          </p:cNvGraphicFramePr>
          <p:nvPr>
            <p:extLst/>
          </p:nvPr>
        </p:nvGraphicFramePr>
        <p:xfrm>
          <a:off x="6175800" y="1313716"/>
          <a:ext cx="2637391" cy="3337560"/>
        </p:xfrm>
        <a:graphic>
          <a:graphicData uri="http://schemas.openxmlformats.org/drawingml/2006/table">
            <a:tbl>
              <a:tblPr firstRow="1" bandRow="1">
                <a:tableStyleId>{5C22544A-7EE6-4342-B048-85BDC9FD1C3A}</a:tableStyleId>
              </a:tblPr>
              <a:tblGrid>
                <a:gridCol w="2637391">
                  <a:extLst>
                    <a:ext uri="{9D8B030D-6E8A-4147-A177-3AD203B41FA5}">
                      <a16:colId xmlns:a16="http://schemas.microsoft.com/office/drawing/2014/main" val="28862996"/>
                    </a:ext>
                  </a:extLst>
                </a:gridCol>
              </a:tblGrid>
              <a:tr h="370840">
                <a:tc>
                  <a:txBody>
                    <a:bodyPr/>
                    <a:lstStyle/>
                    <a:p>
                      <a:endParaRPr lang="en-US" dirty="0"/>
                    </a:p>
                  </a:txBody>
                  <a:tcPr>
                    <a:noFill/>
                  </a:tcPr>
                </a:tc>
                <a:extLst>
                  <a:ext uri="{0D108BD9-81ED-4DB2-BD59-A6C34878D82A}">
                    <a16:rowId xmlns:a16="http://schemas.microsoft.com/office/drawing/2014/main" val="385849397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Premier and PPO</a:t>
                      </a:r>
                      <a:endParaRPr lang="en-US" sz="1200" dirty="0">
                        <a:solidFill>
                          <a:schemeClr val="tx1"/>
                        </a:solidFill>
                        <a:latin typeface="Arial" panose="020B0604020202020204" pitchFamily="34" charset="0"/>
                        <a:cs typeface="Arial" panose="020B0604020202020204" pitchFamily="34" charset="0"/>
                      </a:endParaRPr>
                    </a:p>
                  </a:txBody>
                  <a:tcPr marL="33629" marR="33629" marT="34290" marB="34290"/>
                </a:tc>
                <a:extLst>
                  <a:ext uri="{0D108BD9-81ED-4DB2-BD59-A6C34878D82A}">
                    <a16:rowId xmlns:a16="http://schemas.microsoft.com/office/drawing/2014/main" val="2351420367"/>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$50/$100</a:t>
                      </a:r>
                    </a:p>
                  </a:txBody>
                  <a:tcPr marL="33629" marR="33629" marT="34290" marB="34290"/>
                </a:tc>
                <a:extLst>
                  <a:ext uri="{0D108BD9-81ED-4DB2-BD59-A6C34878D82A}">
                    <a16:rowId xmlns:a16="http://schemas.microsoft.com/office/drawing/2014/main" val="1573423428"/>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$1,500</a:t>
                      </a:r>
                    </a:p>
                  </a:txBody>
                  <a:tcPr marL="33629" marR="33629" marT="34290" marB="34290"/>
                </a:tc>
                <a:extLst>
                  <a:ext uri="{0D108BD9-81ED-4DB2-BD59-A6C34878D82A}">
                    <a16:rowId xmlns:a16="http://schemas.microsoft.com/office/drawing/2014/main" val="416318176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100% covered</a:t>
                      </a:r>
                    </a:p>
                  </a:txBody>
                  <a:tcPr marL="33629" marR="33629" marT="34290" marB="34290"/>
                </a:tc>
                <a:extLst>
                  <a:ext uri="{0D108BD9-81ED-4DB2-BD59-A6C34878D82A}">
                    <a16:rowId xmlns:a16="http://schemas.microsoft.com/office/drawing/2014/main" val="2218972376"/>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60% after deductible</a:t>
                      </a:r>
                    </a:p>
                  </a:txBody>
                  <a:tcPr marL="33629" marR="33629" marT="34290" marB="34290"/>
                </a:tc>
                <a:extLst>
                  <a:ext uri="{0D108BD9-81ED-4DB2-BD59-A6C34878D82A}">
                    <a16:rowId xmlns:a16="http://schemas.microsoft.com/office/drawing/2014/main" val="222069530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50% after deductible</a:t>
                      </a:r>
                    </a:p>
                  </a:txBody>
                  <a:tcPr marL="33629" marR="33629" marT="34290" marB="34290"/>
                </a:tc>
                <a:extLst>
                  <a:ext uri="{0D108BD9-81ED-4DB2-BD59-A6C34878D82A}">
                    <a16:rowId xmlns:a16="http://schemas.microsoft.com/office/drawing/2014/main" val="316937656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Not covered</a:t>
                      </a:r>
                    </a:p>
                  </a:txBody>
                  <a:tcPr marL="33629" marR="33629" marT="34290" marB="34290"/>
                </a:tc>
                <a:extLst>
                  <a:ext uri="{0D108BD9-81ED-4DB2-BD59-A6C34878D82A}">
                    <a16:rowId xmlns:a16="http://schemas.microsoft.com/office/drawing/2014/main" val="235381494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Arial" panose="020B0604020202020204" pitchFamily="34" charset="0"/>
                          <a:cs typeface="Arial" panose="020B0604020202020204" pitchFamily="34" charset="0"/>
                        </a:rPr>
                        <a:t>Not covered</a:t>
                      </a:r>
                    </a:p>
                  </a:txBody>
                  <a:tcPr marL="33629" marR="33629" marT="34290" marB="34290"/>
                </a:tc>
                <a:extLst>
                  <a:ext uri="{0D108BD9-81ED-4DB2-BD59-A6C34878D82A}">
                    <a16:rowId xmlns:a16="http://schemas.microsoft.com/office/drawing/2014/main" val="1347564300"/>
                  </a:ext>
                </a:extLst>
              </a:tr>
            </a:tbl>
          </a:graphicData>
        </a:graphic>
      </p:graphicFrame>
      <p:graphicFrame>
        <p:nvGraphicFramePr>
          <p:cNvPr id="7" name="Table 6">
            <a:extLst>
              <a:ext uri="{FF2B5EF4-FFF2-40B4-BE49-F238E27FC236}">
                <a16:creationId xmlns:a16="http://schemas.microsoft.com/office/drawing/2014/main" id="{AEFB5B97-10C2-49A6-BEBD-F41318DBBB96}"/>
              </a:ext>
            </a:extLst>
          </p:cNvPr>
          <p:cNvGraphicFramePr>
            <a:graphicFrameLocks noGrp="1"/>
          </p:cNvGraphicFramePr>
          <p:nvPr>
            <p:extLst/>
          </p:nvPr>
        </p:nvGraphicFramePr>
        <p:xfrm>
          <a:off x="3282147" y="1313720"/>
          <a:ext cx="2879901" cy="3337560"/>
        </p:xfrm>
        <a:graphic>
          <a:graphicData uri="http://schemas.openxmlformats.org/drawingml/2006/table">
            <a:tbl>
              <a:tblPr firstRow="1" bandRow="1">
                <a:tableStyleId>{00A15C55-8517-42AA-B614-E9B94910E393}</a:tableStyleId>
              </a:tblPr>
              <a:tblGrid>
                <a:gridCol w="2879901">
                  <a:extLst>
                    <a:ext uri="{9D8B030D-6E8A-4147-A177-3AD203B41FA5}">
                      <a16:colId xmlns:a16="http://schemas.microsoft.com/office/drawing/2014/main" val="1010294234"/>
                    </a:ext>
                  </a:extLst>
                </a:gridCol>
              </a:tblGrid>
              <a:tr h="370840">
                <a:tc>
                  <a:txBody>
                    <a:bodyPr/>
                    <a:lstStyle/>
                    <a:p>
                      <a:endParaRPr lang="en-US" dirty="0"/>
                    </a:p>
                  </a:txBody>
                  <a:tcPr>
                    <a:noFill/>
                  </a:tcPr>
                </a:tc>
                <a:extLst>
                  <a:ext uri="{0D108BD9-81ED-4DB2-BD59-A6C34878D82A}">
                    <a16:rowId xmlns:a16="http://schemas.microsoft.com/office/drawing/2014/main" val="103280179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Premier</a:t>
                      </a:r>
                      <a:r>
                        <a:rPr lang="en-US" sz="1200" baseline="0" dirty="0">
                          <a:latin typeface="+mn-lt"/>
                        </a:rPr>
                        <a:t> and PPO</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317747902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$25/$50</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2436941163"/>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$1,750</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3095675800"/>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100% covered</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1652662944"/>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80% after deductible</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1964433195"/>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60% after deductible</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2919582378"/>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50%</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1029088208"/>
                  </a:ext>
                </a:extLst>
              </a:tr>
              <a:tr h="37084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gn="ctr"/>
                      <a:r>
                        <a:rPr lang="en-US" sz="1200" dirty="0">
                          <a:latin typeface="+mn-lt"/>
                        </a:rPr>
                        <a:t>$1,500</a:t>
                      </a:r>
                      <a:endParaRPr lang="en-US" sz="1200" dirty="0">
                        <a:latin typeface="+mn-lt"/>
                        <a:cs typeface="Arial" panose="020B0604020202020204" pitchFamily="34" charset="0"/>
                      </a:endParaRPr>
                    </a:p>
                  </a:txBody>
                  <a:tcPr marL="33629" marR="33629" marT="34290" marB="34290"/>
                </a:tc>
                <a:extLst>
                  <a:ext uri="{0D108BD9-81ED-4DB2-BD59-A6C34878D82A}">
                    <a16:rowId xmlns:a16="http://schemas.microsoft.com/office/drawing/2014/main" val="2401374533"/>
                  </a:ext>
                </a:extLst>
              </a:tr>
            </a:tbl>
          </a:graphicData>
        </a:graphic>
      </p:graphicFrame>
    </p:spTree>
    <p:extLst>
      <p:ext uri="{BB962C8B-B14F-4D97-AF65-F5344CB8AC3E}">
        <p14:creationId xmlns:p14="http://schemas.microsoft.com/office/powerpoint/2010/main" val="378665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©2020 Trinity Health</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dirty="0"/>
          </a:p>
        </p:txBody>
      </p:sp>
      <p:sp>
        <p:nvSpPr>
          <p:cNvPr id="6" name="Title 5"/>
          <p:cNvSpPr>
            <a:spLocks noGrp="1"/>
          </p:cNvSpPr>
          <p:nvPr>
            <p:ph type="title"/>
          </p:nvPr>
        </p:nvSpPr>
        <p:spPr/>
        <p:txBody>
          <a:bodyPr/>
          <a:lstStyle/>
          <a:p>
            <a:r>
              <a:rPr lang="en-US" dirty="0"/>
              <a:t>Vision Care Options</a:t>
            </a:r>
            <a:br>
              <a:rPr lang="en-US" dirty="0"/>
            </a:br>
            <a:endParaRPr lang="en-US" dirty="0"/>
          </a:p>
        </p:txBody>
      </p:sp>
    </p:spTree>
    <p:extLst>
      <p:ext uri="{BB962C8B-B14F-4D97-AF65-F5344CB8AC3E}">
        <p14:creationId xmlns:p14="http://schemas.microsoft.com/office/powerpoint/2010/main" val="169740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83ADE-1794-45A2-B992-63CEA316AF2E}"/>
              </a:ext>
            </a:extLst>
          </p:cNvPr>
          <p:cNvSpPr>
            <a:spLocks noGrp="1"/>
          </p:cNvSpPr>
          <p:nvPr>
            <p:ph sz="quarter" idx="12"/>
          </p:nvPr>
        </p:nvSpPr>
        <p:spPr>
          <a:xfrm>
            <a:off x="393408" y="999054"/>
            <a:ext cx="5511003" cy="3601521"/>
          </a:xfrm>
        </p:spPr>
        <p:txBody>
          <a:bodyPr>
            <a:normAutofit fontScale="92500"/>
          </a:bodyPr>
          <a:lstStyle/>
          <a:p>
            <a:r>
              <a:rPr lang="en-US" sz="2600" dirty="0"/>
              <a:t>Standard plan and enhanced plan both include coverage once every calendar year for</a:t>
            </a:r>
          </a:p>
          <a:p>
            <a:pPr lvl="1"/>
            <a:r>
              <a:rPr lang="en-US" dirty="0"/>
              <a:t>vision exam</a:t>
            </a:r>
          </a:p>
          <a:p>
            <a:pPr lvl="1"/>
            <a:r>
              <a:rPr lang="en-US" dirty="0"/>
              <a:t>spectacle lenses </a:t>
            </a:r>
          </a:p>
          <a:p>
            <a:pPr lvl="1"/>
            <a:r>
              <a:rPr lang="en-US" dirty="0"/>
              <a:t>frames</a:t>
            </a:r>
          </a:p>
          <a:p>
            <a:pPr lvl="1"/>
            <a:r>
              <a:rPr lang="en-US" dirty="0"/>
              <a:t>contact lenses (in lieu of eyeglasses)</a:t>
            </a:r>
          </a:p>
          <a:p>
            <a:pPr marL="0" indent="0">
              <a:buNone/>
            </a:pPr>
            <a:endParaRPr lang="en-US" sz="1600" dirty="0"/>
          </a:p>
          <a:p>
            <a:pPr marL="0" indent="0">
              <a:buNone/>
            </a:pPr>
            <a:r>
              <a:rPr lang="en-US" sz="1400" dirty="0"/>
              <a:t>* Additional eye exam may be covered in certain situations.</a:t>
            </a:r>
          </a:p>
        </p:txBody>
      </p:sp>
      <p:sp>
        <p:nvSpPr>
          <p:cNvPr id="3" name="Title 2">
            <a:extLst>
              <a:ext uri="{FF2B5EF4-FFF2-40B4-BE49-F238E27FC236}">
                <a16:creationId xmlns:a16="http://schemas.microsoft.com/office/drawing/2014/main" id="{AEC0887A-9849-4389-8CEA-EAE84C652923}"/>
              </a:ext>
            </a:extLst>
          </p:cNvPr>
          <p:cNvSpPr>
            <a:spLocks noGrp="1"/>
          </p:cNvSpPr>
          <p:nvPr>
            <p:ph type="title"/>
          </p:nvPr>
        </p:nvSpPr>
        <p:spPr/>
        <p:txBody>
          <a:bodyPr/>
          <a:lstStyle/>
          <a:p>
            <a:r>
              <a:rPr lang="en-US" dirty="0"/>
              <a:t>You have a choice of two vision plans through </a:t>
            </a:r>
            <a:br>
              <a:rPr lang="en-US" dirty="0"/>
            </a:br>
            <a:r>
              <a:rPr lang="en-US" dirty="0"/>
              <a:t>UnitedHealthcare</a:t>
            </a:r>
          </a:p>
        </p:txBody>
      </p:sp>
      <p:sp>
        <p:nvSpPr>
          <p:cNvPr id="4" name="Footer Placeholder 3">
            <a:extLst>
              <a:ext uri="{FF2B5EF4-FFF2-40B4-BE49-F238E27FC236}">
                <a16:creationId xmlns:a16="http://schemas.microsoft.com/office/drawing/2014/main" id="{34342ACB-2C8B-4A66-B14C-5C1D55366C70}"/>
              </a:ext>
            </a:extLst>
          </p:cNvPr>
          <p:cNvSpPr>
            <a:spLocks noGrp="1"/>
          </p:cNvSpPr>
          <p:nvPr>
            <p:ph type="ftr" sz="quarter" idx="3"/>
          </p:nvPr>
        </p:nvSpPr>
        <p:spPr/>
        <p:txBody>
          <a:bodyPr/>
          <a:lstStyle/>
          <a:p>
            <a:r>
              <a:rPr lang="en-US"/>
              <a:t>©2020 Trinity Health</a:t>
            </a:r>
            <a:endParaRPr lang="en-US" dirty="0"/>
          </a:p>
        </p:txBody>
      </p:sp>
      <p:sp>
        <p:nvSpPr>
          <p:cNvPr id="5" name="Slide Number Placeholder 4">
            <a:extLst>
              <a:ext uri="{FF2B5EF4-FFF2-40B4-BE49-F238E27FC236}">
                <a16:creationId xmlns:a16="http://schemas.microsoft.com/office/drawing/2014/main" id="{71FF01C1-2E41-4A56-989F-EE102633949A}"/>
              </a:ext>
            </a:extLst>
          </p:cNvPr>
          <p:cNvSpPr>
            <a:spLocks noGrp="1"/>
          </p:cNvSpPr>
          <p:nvPr>
            <p:ph type="sldNum" sz="quarter" idx="4"/>
          </p:nvPr>
        </p:nvSpPr>
        <p:spPr/>
        <p:txBody>
          <a:bodyPr/>
          <a:lstStyle/>
          <a:p>
            <a:fld id="{489F9553-C816-6842-8939-EE75ECF7EB2B}" type="slidenum">
              <a:rPr lang="en-US" smtClean="0"/>
              <a:pPr/>
              <a:t>6</a:t>
            </a:fld>
            <a:endParaRPr lang="en-US" dirty="0"/>
          </a:p>
        </p:txBody>
      </p:sp>
      <p:pic>
        <p:nvPicPr>
          <p:cNvPr id="7" name="Picture 6">
            <a:extLst>
              <a:ext uri="{FF2B5EF4-FFF2-40B4-BE49-F238E27FC236}">
                <a16:creationId xmlns:a16="http://schemas.microsoft.com/office/drawing/2014/main" id="{789B83B1-03E0-488D-BCC3-C85EA443B6C2}"/>
              </a:ext>
            </a:extLst>
          </p:cNvPr>
          <p:cNvPicPr>
            <a:picLocks noChangeAspect="1"/>
          </p:cNvPicPr>
          <p:nvPr/>
        </p:nvPicPr>
        <p:blipFill rotWithShape="1">
          <a:blip r:embed="rId3"/>
          <a:srcRect l="-5411" r="12362"/>
          <a:stretch/>
        </p:blipFill>
        <p:spPr>
          <a:xfrm>
            <a:off x="5979491" y="1263489"/>
            <a:ext cx="2643517" cy="3072650"/>
          </a:xfrm>
          <a:prstGeom prst="rect">
            <a:avLst/>
          </a:prstGeom>
        </p:spPr>
      </p:pic>
    </p:spTree>
    <p:extLst>
      <p:ext uri="{BB962C8B-B14F-4D97-AF65-F5344CB8AC3E}">
        <p14:creationId xmlns:p14="http://schemas.microsoft.com/office/powerpoint/2010/main" val="97638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00F13-2DDA-42D0-97EE-BE1E55E2B9FE}"/>
              </a:ext>
            </a:extLst>
          </p:cNvPr>
          <p:cNvSpPr>
            <a:spLocks noGrp="1"/>
          </p:cNvSpPr>
          <p:nvPr>
            <p:ph sz="quarter" idx="12"/>
          </p:nvPr>
        </p:nvSpPr>
        <p:spPr>
          <a:xfrm>
            <a:off x="358574" y="899923"/>
            <a:ext cx="5571963" cy="3601521"/>
          </a:xfrm>
        </p:spPr>
        <p:txBody>
          <a:bodyPr>
            <a:normAutofit/>
          </a:bodyPr>
          <a:lstStyle/>
          <a:p>
            <a:pPr marL="0" indent="0">
              <a:buNone/>
            </a:pPr>
            <a:endParaRPr lang="en-US" dirty="0"/>
          </a:p>
          <a:p>
            <a:r>
              <a:rPr lang="en-US" sz="3000" dirty="0"/>
              <a:t>Locate a network provider</a:t>
            </a:r>
          </a:p>
          <a:p>
            <a:pPr lvl="1"/>
            <a:r>
              <a:rPr lang="en-US" sz="2600" dirty="0"/>
              <a:t> </a:t>
            </a:r>
            <a:r>
              <a:rPr lang="en-US" sz="2600" dirty="0">
                <a:hlinkClick r:id="rId3"/>
              </a:rPr>
              <a:t>www.myuhcvision.com</a:t>
            </a:r>
            <a:r>
              <a:rPr lang="en-US" sz="2600" dirty="0"/>
              <a:t> </a:t>
            </a:r>
          </a:p>
          <a:p>
            <a:pPr lvl="1"/>
            <a:r>
              <a:rPr lang="en-US" sz="2600" dirty="0"/>
              <a:t>UnitedHealthcare customer service at (800) 638-3120</a:t>
            </a:r>
          </a:p>
          <a:p>
            <a:pPr lvl="0"/>
            <a:r>
              <a:rPr lang="en-US" sz="3000" dirty="0">
                <a:solidFill>
                  <a:srgbClr val="000000"/>
                </a:solidFill>
              </a:rPr>
              <a:t>Can enroll in vision without enrolling in other benefits</a:t>
            </a:r>
            <a:endParaRPr lang="en-US" sz="3000" dirty="0"/>
          </a:p>
          <a:p>
            <a:pPr lvl="1"/>
            <a:endParaRPr lang="en-US" sz="3000" dirty="0"/>
          </a:p>
          <a:p>
            <a:endParaRPr lang="en-US" dirty="0"/>
          </a:p>
        </p:txBody>
      </p:sp>
      <p:sp>
        <p:nvSpPr>
          <p:cNvPr id="3" name="Title 2">
            <a:extLst>
              <a:ext uri="{FF2B5EF4-FFF2-40B4-BE49-F238E27FC236}">
                <a16:creationId xmlns:a16="http://schemas.microsoft.com/office/drawing/2014/main" id="{5BDF9181-C378-4139-B2D9-133B040050DD}"/>
              </a:ext>
            </a:extLst>
          </p:cNvPr>
          <p:cNvSpPr>
            <a:spLocks noGrp="1"/>
          </p:cNvSpPr>
          <p:nvPr>
            <p:ph type="title"/>
          </p:nvPr>
        </p:nvSpPr>
        <p:spPr/>
        <p:txBody>
          <a:bodyPr/>
          <a:lstStyle/>
          <a:p>
            <a:r>
              <a:rPr lang="en-US" sz="3600" dirty="0"/>
              <a:t>It’s easy to find a vision provider</a:t>
            </a:r>
          </a:p>
        </p:txBody>
      </p:sp>
      <p:sp>
        <p:nvSpPr>
          <p:cNvPr id="4" name="Footer Placeholder 3">
            <a:extLst>
              <a:ext uri="{FF2B5EF4-FFF2-40B4-BE49-F238E27FC236}">
                <a16:creationId xmlns:a16="http://schemas.microsoft.com/office/drawing/2014/main" id="{4514FED9-B297-4D83-BE7C-03C8DE5952B6}"/>
              </a:ext>
            </a:extLst>
          </p:cNvPr>
          <p:cNvSpPr>
            <a:spLocks noGrp="1"/>
          </p:cNvSpPr>
          <p:nvPr>
            <p:ph type="ftr" sz="quarter" idx="3"/>
          </p:nvPr>
        </p:nvSpPr>
        <p:spPr/>
        <p:txBody>
          <a:bodyPr/>
          <a:lstStyle/>
          <a:p>
            <a:r>
              <a:rPr lang="en-US"/>
              <a:t>©2020 Trinity Health</a:t>
            </a:r>
            <a:endParaRPr lang="en-US" dirty="0"/>
          </a:p>
        </p:txBody>
      </p:sp>
      <p:sp>
        <p:nvSpPr>
          <p:cNvPr id="5" name="Slide Number Placeholder 4">
            <a:extLst>
              <a:ext uri="{FF2B5EF4-FFF2-40B4-BE49-F238E27FC236}">
                <a16:creationId xmlns:a16="http://schemas.microsoft.com/office/drawing/2014/main" id="{0F1E3FB8-AF40-49F6-B68C-C245000DE448}"/>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8" name="Picture 7">
            <a:extLst>
              <a:ext uri="{FF2B5EF4-FFF2-40B4-BE49-F238E27FC236}">
                <a16:creationId xmlns:a16="http://schemas.microsoft.com/office/drawing/2014/main" id="{A9EA61B5-45A4-4598-9917-792DE8F3E61A}"/>
              </a:ext>
            </a:extLst>
          </p:cNvPr>
          <p:cNvPicPr>
            <a:picLocks noChangeAspect="1"/>
          </p:cNvPicPr>
          <p:nvPr/>
        </p:nvPicPr>
        <p:blipFill rotWithShape="1">
          <a:blip r:embed="rId4"/>
          <a:srcRect r="10504"/>
          <a:stretch/>
        </p:blipFill>
        <p:spPr>
          <a:xfrm>
            <a:off x="5825818" y="1847963"/>
            <a:ext cx="2950920" cy="2184440"/>
          </a:xfrm>
          <a:prstGeom prst="rect">
            <a:avLst/>
          </a:prstGeom>
        </p:spPr>
      </p:pic>
    </p:spTree>
    <p:extLst>
      <p:ext uri="{BB962C8B-B14F-4D97-AF65-F5344CB8AC3E}">
        <p14:creationId xmlns:p14="http://schemas.microsoft.com/office/powerpoint/2010/main" val="25165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rgbClr val="6E2585"/>
                </a:solidFill>
              </a:rPr>
              <a:t>Vision plan comparison</a:t>
            </a:r>
            <a:endParaRPr lang="en-US" sz="3200" dirty="0"/>
          </a:p>
        </p:txBody>
      </p:sp>
      <p:sp>
        <p:nvSpPr>
          <p:cNvPr id="4" name="Footer Placeholder 3"/>
          <p:cNvSpPr>
            <a:spLocks noGrp="1"/>
          </p:cNvSpPr>
          <p:nvPr>
            <p:ph type="ftr" sz="quarter" idx="3"/>
          </p:nvPr>
        </p:nvSpPr>
        <p:spPr>
          <a:xfrm>
            <a:off x="4840741" y="4891800"/>
            <a:ext cx="3835387" cy="186901"/>
          </a:xfrm>
        </p:spPr>
        <p:txBody>
          <a:bodyPr/>
          <a:lstStyle/>
          <a:p>
            <a:pPr defTabSz="342900"/>
            <a:r>
              <a:rPr lang="en-US" dirty="0">
                <a:solidFill>
                  <a:srgbClr val="000000">
                    <a:lumMod val="60000"/>
                    <a:lumOff val="40000"/>
                  </a:srgbClr>
                </a:solidFill>
                <a:latin typeface="Arial"/>
              </a:rPr>
              <a:t>©2020 Trinity Health</a:t>
            </a:r>
          </a:p>
        </p:txBody>
      </p:sp>
      <p:sp>
        <p:nvSpPr>
          <p:cNvPr id="5" name="Slide Number Placeholder 4"/>
          <p:cNvSpPr>
            <a:spLocks noGrp="1"/>
          </p:cNvSpPr>
          <p:nvPr>
            <p:ph type="sldNum" sz="quarter" idx="4"/>
          </p:nvPr>
        </p:nvSpPr>
        <p:spPr/>
        <p:txBody>
          <a:bodyPr/>
          <a:lstStyle/>
          <a:p>
            <a:pPr defTabSz="342900"/>
            <a:fld id="{489F9553-C816-6842-8939-EE75ECF7EB2B}" type="slidenum">
              <a:rPr lang="en-US">
                <a:solidFill>
                  <a:srgbClr val="000000">
                    <a:lumMod val="60000"/>
                    <a:lumOff val="40000"/>
                  </a:srgbClr>
                </a:solidFill>
                <a:latin typeface="Arial"/>
              </a:rPr>
              <a:pPr defTabSz="342900"/>
              <a:t>8</a:t>
            </a:fld>
            <a:endParaRPr lang="en-US" dirty="0">
              <a:solidFill>
                <a:srgbClr val="000000">
                  <a:lumMod val="60000"/>
                  <a:lumOff val="40000"/>
                </a:srgbClr>
              </a:solidFill>
              <a:latin typeface="Arial"/>
            </a:endParaRPr>
          </a:p>
        </p:txBody>
      </p:sp>
      <p:grpSp>
        <p:nvGrpSpPr>
          <p:cNvPr id="11" name="Group 10"/>
          <p:cNvGrpSpPr/>
          <p:nvPr/>
        </p:nvGrpSpPr>
        <p:grpSpPr>
          <a:xfrm>
            <a:off x="4097122" y="903768"/>
            <a:ext cx="803425" cy="716759"/>
            <a:chOff x="2474284" y="1593801"/>
            <a:chExt cx="1071233" cy="955679"/>
          </a:xfrm>
        </p:grpSpPr>
        <p:sp>
          <p:nvSpPr>
            <p:cNvPr id="12" name="Rectangle 7"/>
            <p:cNvSpPr>
              <a:spLocks noChangeArrowheads="1"/>
            </p:cNvSpPr>
            <p:nvPr/>
          </p:nvSpPr>
          <p:spPr bwMode="auto">
            <a:xfrm>
              <a:off x="2474284" y="2210925"/>
              <a:ext cx="107123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n-US" altLang="en-US" sz="1050" b="1" i="0" u="none" strike="noStrike" kern="0" cap="none" spc="0" normalizeH="0" baseline="0" noProof="0" dirty="0">
                  <a:ln>
                    <a:noFill/>
                  </a:ln>
                  <a:solidFill>
                    <a:srgbClr val="4D4F53"/>
                  </a:solidFill>
                  <a:effectLst/>
                  <a:uLnTx/>
                  <a:uFillTx/>
                  <a:latin typeface="Arial" panose="020B0604020202020204" pitchFamily="34" charset="0"/>
                  <a:cs typeface="Arial" panose="020B0604020202020204" pitchFamily="34" charset="0"/>
                </a:rPr>
                <a:t>High Plan</a:t>
              </a:r>
            </a:p>
          </p:txBody>
        </p:sp>
        <p:grpSp>
          <p:nvGrpSpPr>
            <p:cNvPr id="13" name="Group 17"/>
            <p:cNvGrpSpPr>
              <a:grpSpLocks noChangeAspect="1"/>
            </p:cNvGrpSpPr>
            <p:nvPr/>
          </p:nvGrpSpPr>
          <p:grpSpPr bwMode="auto">
            <a:xfrm>
              <a:off x="2735580" y="1593801"/>
              <a:ext cx="548640" cy="548640"/>
              <a:chOff x="1398494" y="2541494"/>
              <a:chExt cx="995082" cy="995082"/>
            </a:xfrm>
          </p:grpSpPr>
          <p:sp>
            <p:nvSpPr>
              <p:cNvPr id="15" name="Oval 14"/>
              <p:cNvSpPr/>
              <p:nvPr/>
            </p:nvSpPr>
            <p:spPr>
              <a:xfrm>
                <a:off x="1398494" y="2541494"/>
                <a:ext cx="995082" cy="995082"/>
              </a:xfrm>
              <a:prstGeom prst="ellipse">
                <a:avLst/>
              </a:prstGeom>
              <a:solidFill>
                <a:schemeClr val="accent4"/>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1963" y="2804964"/>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16"/>
          <p:cNvGrpSpPr/>
          <p:nvPr/>
        </p:nvGrpSpPr>
        <p:grpSpPr>
          <a:xfrm>
            <a:off x="7051855" y="851303"/>
            <a:ext cx="1234440" cy="798064"/>
            <a:chOff x="3756521" y="1593801"/>
            <a:chExt cx="1645920" cy="955679"/>
          </a:xfrm>
        </p:grpSpPr>
        <p:sp>
          <p:nvSpPr>
            <p:cNvPr id="18" name="Rectangle 8"/>
            <p:cNvSpPr>
              <a:spLocks noChangeArrowheads="1"/>
            </p:cNvSpPr>
            <p:nvPr/>
          </p:nvSpPr>
          <p:spPr bwMode="auto">
            <a:xfrm>
              <a:off x="3756521" y="2210925"/>
              <a:ext cx="164592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a:solidFill>
                    <a:schemeClr val="accent2"/>
                  </a:solidFill>
                  <a:latin typeface="Arial" panose="020B0604020202020204" pitchFamily="34" charset="0"/>
                </a:defRPr>
              </a:lvl1pPr>
              <a:lvl2pPr marL="742950" indent="-285750">
                <a:spcBef>
                  <a:spcPct val="20000"/>
                </a:spcBef>
                <a:buBlip>
                  <a:blip r:embed="rId4"/>
                </a:buBlip>
                <a:defRPr sz="2000">
                  <a:solidFill>
                    <a:schemeClr val="tx1"/>
                  </a:solidFill>
                  <a:latin typeface="Arial" panose="020B0604020202020204" pitchFamily="34" charset="0"/>
                </a:defRPr>
              </a:lvl2pPr>
              <a:lvl3pPr marL="1143000" indent="-228600">
                <a:spcBef>
                  <a:spcPct val="20000"/>
                </a:spcBef>
                <a:buBlip>
                  <a:blip r:embed="rId5"/>
                </a:buBlip>
                <a:defRPr sz="2000">
                  <a:solidFill>
                    <a:srgbClr val="BC6E2E"/>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SzPct val="110000"/>
                <a:buFont typeface="Wingdings" panose="05000000000000000000" pitchFamily="2" charset="2"/>
                <a:buChar char="ú"/>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10000"/>
                <a:buFont typeface="Wingdings" panose="05000000000000000000" pitchFamily="2" charset="2"/>
                <a:buChar char="ú"/>
                <a:defRPr sz="2000">
                  <a:solidFill>
                    <a:schemeClr val="tx1"/>
                  </a:solidFill>
                  <a:latin typeface="Arial" panose="020B0604020202020204" pitchFamily="34" charset="0"/>
                </a:defRPr>
              </a:lvl9pPr>
            </a:lstStyle>
            <a:p>
              <a:pPr marL="0" marR="0" lvl="0" indent="0" algn="ctr" defTabSz="342900" eaLnBrk="1" fontAlgn="auto" latinLnBrk="0" hangingPunct="1">
                <a:lnSpc>
                  <a:spcPct val="100000"/>
                </a:lnSpc>
                <a:spcBef>
                  <a:spcPct val="0"/>
                </a:spcBef>
                <a:spcAft>
                  <a:spcPts val="0"/>
                </a:spcAft>
                <a:buClrTx/>
                <a:buSzTx/>
                <a:buFontTx/>
                <a:buNone/>
                <a:tabLst/>
                <a:defRPr/>
              </a:pPr>
              <a:r>
                <a:rPr kumimoji="0" lang="en-US" altLang="en-US" sz="1050" b="1" i="0" u="none" strike="noStrike" kern="0" cap="none" spc="0" normalizeH="0" baseline="0" noProof="0" dirty="0">
                  <a:ln>
                    <a:noFill/>
                  </a:ln>
                  <a:solidFill>
                    <a:srgbClr val="4D4F53"/>
                  </a:solidFill>
                  <a:effectLst/>
                  <a:uLnTx/>
                  <a:uFillTx/>
                  <a:latin typeface="Arial" panose="020B0604020202020204" pitchFamily="34" charset="0"/>
                  <a:cs typeface="Arial" panose="020B0604020202020204" pitchFamily="34" charset="0"/>
                </a:rPr>
                <a:t>Standard Plan</a:t>
              </a:r>
            </a:p>
          </p:txBody>
        </p:sp>
        <p:grpSp>
          <p:nvGrpSpPr>
            <p:cNvPr id="19" name="Group 20"/>
            <p:cNvGrpSpPr>
              <a:grpSpLocks noChangeAspect="1"/>
            </p:cNvGrpSpPr>
            <p:nvPr/>
          </p:nvGrpSpPr>
          <p:grpSpPr bwMode="auto">
            <a:xfrm>
              <a:off x="4305161" y="1593801"/>
              <a:ext cx="548640" cy="548640"/>
              <a:chOff x="4074458" y="2541494"/>
              <a:chExt cx="995082" cy="995082"/>
            </a:xfrm>
          </p:grpSpPr>
          <p:sp>
            <p:nvSpPr>
              <p:cNvPr id="21" name="Oval 20"/>
              <p:cNvSpPr/>
              <p:nvPr/>
            </p:nvSpPr>
            <p:spPr>
              <a:xfrm>
                <a:off x="4074458" y="2541494"/>
                <a:ext cx="995082" cy="995082"/>
              </a:xfrm>
              <a:prstGeom prst="ellipse">
                <a:avLst/>
              </a:prstGeom>
              <a:solidFill>
                <a:schemeClr val="tx2"/>
              </a:solidFill>
              <a:ln w="25400" cap="flat" cmpd="sng" algn="ctr">
                <a:noFill/>
                <a:prstDash val="solid"/>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7928" y="2804963"/>
                <a:ext cx="468141" cy="4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2" name="Table 1">
            <a:extLst>
              <a:ext uri="{FF2B5EF4-FFF2-40B4-BE49-F238E27FC236}">
                <a16:creationId xmlns:a16="http://schemas.microsoft.com/office/drawing/2014/main" id="{F240AE7E-CD4A-49C9-805D-A54509741549}"/>
              </a:ext>
            </a:extLst>
          </p:cNvPr>
          <p:cNvGraphicFramePr>
            <a:graphicFrameLocks noGrp="1"/>
          </p:cNvGraphicFramePr>
          <p:nvPr>
            <p:extLst/>
          </p:nvPr>
        </p:nvGraphicFramePr>
        <p:xfrm>
          <a:off x="239298" y="1313720"/>
          <a:ext cx="2316015" cy="3303543"/>
        </p:xfrm>
        <a:graphic>
          <a:graphicData uri="http://schemas.openxmlformats.org/drawingml/2006/table">
            <a:tbl>
              <a:tblPr firstRow="1" bandRow="1">
                <a:tableStyleId>{5C22544A-7EE6-4342-B048-85BDC9FD1C3A}</a:tableStyleId>
              </a:tblPr>
              <a:tblGrid>
                <a:gridCol w="2316015">
                  <a:extLst>
                    <a:ext uri="{9D8B030D-6E8A-4147-A177-3AD203B41FA5}">
                      <a16:colId xmlns:a16="http://schemas.microsoft.com/office/drawing/2014/main" val="3244240819"/>
                    </a:ext>
                  </a:extLst>
                </a:gridCol>
              </a:tblGrid>
              <a:tr h="333556">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1400" dirty="0"/>
                        <a:t>In-Network Highlights</a:t>
                      </a:r>
                      <a:endParaRPr lang="en-US" sz="1400" baseline="30000" dirty="0">
                        <a:latin typeface="+mn-lt"/>
                        <a:cs typeface="Arial" panose="020B0604020202020204" pitchFamily="34" charset="0"/>
                      </a:endParaRPr>
                    </a:p>
                  </a:txBody>
                  <a:tcPr marL="33629" marR="33629" marT="34290" marB="34290" anchor="ctr"/>
                </a:tc>
                <a:extLst>
                  <a:ext uri="{0D108BD9-81ED-4DB2-BD59-A6C34878D82A}">
                    <a16:rowId xmlns:a16="http://schemas.microsoft.com/office/drawing/2014/main" val="1483228110"/>
                  </a:ext>
                </a:extLst>
              </a:tr>
              <a:tr h="33355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n-US" sz="1200" dirty="0">
                          <a:latin typeface="+mn-lt"/>
                        </a:rPr>
                        <a:t>Vision exam</a:t>
                      </a:r>
                      <a:endParaRPr lang="en-US" sz="1200" b="1"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2116398779"/>
                  </a:ext>
                </a:extLst>
              </a:tr>
              <a:tr h="13473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n-US" sz="1200" dirty="0">
                          <a:latin typeface="+mn-lt"/>
                        </a:rPr>
                        <a:t>Lenses</a:t>
                      </a:r>
                      <a:endParaRPr lang="en-US" sz="1200" b="1"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3629840793"/>
                  </a:ext>
                </a:extLst>
              </a:tr>
              <a:tr h="33355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n-US" sz="1200" dirty="0">
                          <a:latin typeface="+mn-lt"/>
                        </a:rPr>
                        <a:t>Frames</a:t>
                      </a:r>
                      <a:endParaRPr lang="en-US" sz="1200" b="1"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2008548984"/>
                  </a:ext>
                </a:extLst>
              </a:tr>
              <a:tr h="91830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Bef>
                          <a:spcPts val="0"/>
                        </a:spcBef>
                        <a:spcAft>
                          <a:spcPts val="0"/>
                        </a:spcAft>
                      </a:pPr>
                      <a:r>
                        <a:rPr lang="en-US" sz="1200" dirty="0">
                          <a:latin typeface="+mn-lt"/>
                        </a:rPr>
                        <a:t>Contact lenses </a:t>
                      </a:r>
                      <a:br>
                        <a:rPr lang="en-US" sz="1200" dirty="0">
                          <a:latin typeface="+mn-lt"/>
                        </a:rPr>
                      </a:br>
                      <a:r>
                        <a:rPr lang="en-US" sz="1200" dirty="0">
                          <a:latin typeface="+mn-lt"/>
                        </a:rPr>
                        <a:t>(in lieu</a:t>
                      </a:r>
                      <a:r>
                        <a:rPr lang="en-US" sz="1200" baseline="0" dirty="0">
                          <a:latin typeface="+mn-lt"/>
                        </a:rPr>
                        <a:t> of eyeglasses)</a:t>
                      </a:r>
                    </a:p>
                    <a:p>
                      <a:pPr marL="171450" indent="-171450">
                        <a:lnSpc>
                          <a:spcPct val="100000"/>
                        </a:lnSpc>
                        <a:spcBef>
                          <a:spcPts val="0"/>
                        </a:spcBef>
                        <a:spcAft>
                          <a:spcPts val="0"/>
                        </a:spcAft>
                        <a:buFont typeface="Arial" panose="020B0604020202020204" pitchFamily="34" charset="0"/>
                        <a:buChar char="•"/>
                      </a:pPr>
                      <a:r>
                        <a:rPr lang="en-US" sz="1200" baseline="0" dirty="0">
                          <a:latin typeface="+mn-lt"/>
                        </a:rPr>
                        <a:t>Necessary</a:t>
                      </a:r>
                    </a:p>
                    <a:p>
                      <a:pPr marL="171450" indent="-171450">
                        <a:lnSpc>
                          <a:spcPct val="100000"/>
                        </a:lnSpc>
                        <a:spcBef>
                          <a:spcPts val="0"/>
                        </a:spcBef>
                        <a:spcAft>
                          <a:spcPts val="0"/>
                        </a:spcAft>
                        <a:buFont typeface="Arial" panose="020B0604020202020204" pitchFamily="34" charset="0"/>
                        <a:buChar char="•"/>
                      </a:pPr>
                      <a:r>
                        <a:rPr lang="en-US" sz="1200" baseline="0" dirty="0">
                          <a:latin typeface="+mn-lt"/>
                        </a:rPr>
                        <a:t>Elective (selection)</a:t>
                      </a:r>
                    </a:p>
                    <a:p>
                      <a:pPr marL="171450" indent="-171450">
                        <a:lnSpc>
                          <a:spcPct val="100000"/>
                        </a:lnSpc>
                        <a:spcBef>
                          <a:spcPts val="0"/>
                        </a:spcBef>
                        <a:spcAft>
                          <a:spcPts val="0"/>
                        </a:spcAft>
                        <a:buFont typeface="Arial" panose="020B0604020202020204" pitchFamily="34" charset="0"/>
                        <a:buChar char="•"/>
                      </a:pPr>
                      <a:r>
                        <a:rPr lang="en-US" sz="1200" dirty="0">
                          <a:latin typeface="+mn-lt"/>
                        </a:rPr>
                        <a:t>Elective</a:t>
                      </a:r>
                      <a:r>
                        <a:rPr lang="en-US" sz="1200" baseline="0" dirty="0">
                          <a:latin typeface="+mn-lt"/>
                        </a:rPr>
                        <a:t> (n</a:t>
                      </a:r>
                      <a:r>
                        <a:rPr lang="en-US" sz="1200" dirty="0">
                          <a:latin typeface="+mn-lt"/>
                        </a:rPr>
                        <a:t>on-selection)</a:t>
                      </a:r>
                      <a:endParaRPr lang="en-US" sz="1200" b="1" dirty="0">
                        <a:latin typeface="+mn-lt"/>
                      </a:endParaRPr>
                    </a:p>
                  </a:txBody>
                  <a:tcPr marL="33629" marR="33629" marT="20574" marB="20574"/>
                </a:tc>
                <a:extLst>
                  <a:ext uri="{0D108BD9-81ED-4DB2-BD59-A6C34878D82A}">
                    <a16:rowId xmlns:a16="http://schemas.microsoft.com/office/drawing/2014/main" val="4200647527"/>
                  </a:ext>
                </a:extLst>
              </a:tr>
            </a:tbl>
          </a:graphicData>
        </a:graphic>
      </p:graphicFrame>
      <p:graphicFrame>
        <p:nvGraphicFramePr>
          <p:cNvPr id="6" name="Table 5">
            <a:extLst>
              <a:ext uri="{FF2B5EF4-FFF2-40B4-BE49-F238E27FC236}">
                <a16:creationId xmlns:a16="http://schemas.microsoft.com/office/drawing/2014/main" id="{D821EE97-5365-414B-BBC6-CC08AF393FF3}"/>
              </a:ext>
            </a:extLst>
          </p:cNvPr>
          <p:cNvGraphicFramePr>
            <a:graphicFrameLocks noGrp="1"/>
          </p:cNvGraphicFramePr>
          <p:nvPr>
            <p:extLst/>
          </p:nvPr>
        </p:nvGraphicFramePr>
        <p:xfrm>
          <a:off x="6404452" y="1302246"/>
          <a:ext cx="2637391" cy="3342613"/>
        </p:xfrm>
        <a:graphic>
          <a:graphicData uri="http://schemas.openxmlformats.org/drawingml/2006/table">
            <a:tbl>
              <a:tblPr firstRow="1" bandRow="1">
                <a:tableStyleId>{5C22544A-7EE6-4342-B048-85BDC9FD1C3A}</a:tableStyleId>
              </a:tblPr>
              <a:tblGrid>
                <a:gridCol w="2637391">
                  <a:extLst>
                    <a:ext uri="{9D8B030D-6E8A-4147-A177-3AD203B41FA5}">
                      <a16:colId xmlns:a16="http://schemas.microsoft.com/office/drawing/2014/main" val="28862996"/>
                    </a:ext>
                  </a:extLst>
                </a:gridCol>
              </a:tblGrid>
              <a:tr h="334049">
                <a:tc>
                  <a:txBody>
                    <a:bodyPr/>
                    <a:lstStyle/>
                    <a:p>
                      <a:endParaRPr lang="en-US" dirty="0"/>
                    </a:p>
                  </a:txBody>
                  <a:tcPr>
                    <a:noFill/>
                  </a:tcPr>
                </a:tc>
                <a:extLst>
                  <a:ext uri="{0D108BD9-81ED-4DB2-BD59-A6C34878D82A}">
                    <a16:rowId xmlns:a16="http://schemas.microsoft.com/office/drawing/2014/main" val="3858493970"/>
                  </a:ext>
                </a:extLst>
              </a:tr>
              <a:tr h="34490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n-US" sz="1200" dirty="0">
                          <a:latin typeface="+mn-lt"/>
                        </a:rPr>
                        <a:t>$10 copay</a:t>
                      </a:r>
                      <a:endParaRPr lang="en-US" sz="1200"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2351420367"/>
                  </a:ext>
                </a:extLst>
              </a:tr>
              <a:tr h="133951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n-US" sz="1200" dirty="0">
                          <a:latin typeface="+mn-lt"/>
                        </a:rPr>
                        <a:t>100% covered for:</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Polycarbonate lenses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Standard scratch-resistant coating</a:t>
                      </a:r>
                      <a:endParaRPr lang="en-US" sz="1200"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1573423428"/>
                  </a:ext>
                </a:extLst>
              </a:tr>
              <a:tr h="3368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mn-lt"/>
                        </a:rPr>
                        <a:t>$150 retail allowance</a:t>
                      </a:r>
                      <a:endParaRPr lang="en-US" sz="1200"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4163181763"/>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lgn="l">
                        <a:lnSpc>
                          <a:spcPct val="100000"/>
                        </a:lnSpc>
                        <a:spcBef>
                          <a:spcPts val="0"/>
                        </a:spcBef>
                        <a:spcAft>
                          <a:spcPts val="0"/>
                        </a:spcAft>
                        <a:buFont typeface="Arial" panose="020B0604020202020204" pitchFamily="34" charset="0"/>
                        <a:buChar char="•"/>
                      </a:pPr>
                      <a:endParaRPr lang="en-US" sz="1200" dirty="0">
                        <a:latin typeface="+mn-lt"/>
                      </a:endParaRPr>
                    </a:p>
                    <a:p>
                      <a:pPr marL="171450" indent="-171450" algn="l">
                        <a:lnSpc>
                          <a:spcPct val="100000"/>
                        </a:lnSpc>
                        <a:spcBef>
                          <a:spcPts val="0"/>
                        </a:spcBef>
                        <a:spcAft>
                          <a:spcPts val="0"/>
                        </a:spcAft>
                        <a:buFont typeface="Arial" panose="020B0604020202020204" pitchFamily="34" charset="0"/>
                        <a:buChar char="•"/>
                      </a:pPr>
                      <a:endParaRPr lang="en-US" sz="1200" dirty="0">
                        <a:latin typeface="+mn-lt"/>
                      </a:endParaRP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100% covered</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100%</a:t>
                      </a:r>
                      <a:r>
                        <a:rPr lang="en-US" sz="1200" baseline="0" dirty="0">
                          <a:latin typeface="+mn-lt"/>
                        </a:rPr>
                        <a:t> covered (up to 6 boxes)</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$175 allowance</a:t>
                      </a:r>
                      <a:endParaRPr lang="en-US" sz="1200" dirty="0">
                        <a:latin typeface="+mn-lt"/>
                        <a:cs typeface="Arial" panose="020B0604020202020204" pitchFamily="34" charset="0"/>
                      </a:endParaRPr>
                    </a:p>
                  </a:txBody>
                  <a:tcPr marL="33629" marR="33629" marT="20574" marB="20574"/>
                </a:tc>
                <a:extLst>
                  <a:ext uri="{0D108BD9-81ED-4DB2-BD59-A6C34878D82A}">
                    <a16:rowId xmlns:a16="http://schemas.microsoft.com/office/drawing/2014/main" val="2218972376"/>
                  </a:ext>
                </a:extLst>
              </a:tr>
            </a:tbl>
          </a:graphicData>
        </a:graphic>
      </p:graphicFrame>
      <p:graphicFrame>
        <p:nvGraphicFramePr>
          <p:cNvPr id="7" name="Table 6">
            <a:extLst>
              <a:ext uri="{FF2B5EF4-FFF2-40B4-BE49-F238E27FC236}">
                <a16:creationId xmlns:a16="http://schemas.microsoft.com/office/drawing/2014/main" id="{AEFB5B97-10C2-49A6-BEBD-F41318DBBB96}"/>
              </a:ext>
            </a:extLst>
          </p:cNvPr>
          <p:cNvGraphicFramePr>
            <a:graphicFrameLocks noGrp="1"/>
          </p:cNvGraphicFramePr>
          <p:nvPr>
            <p:extLst>
              <p:ext uri="{D42A27DB-BD31-4B8C-83A1-F6EECF244321}">
                <p14:modId xmlns:p14="http://schemas.microsoft.com/office/powerpoint/2010/main" val="1622356077"/>
              </p:ext>
            </p:extLst>
          </p:nvPr>
        </p:nvGraphicFramePr>
        <p:xfrm>
          <a:off x="2569065" y="1288952"/>
          <a:ext cx="3835387" cy="3328311"/>
        </p:xfrm>
        <a:graphic>
          <a:graphicData uri="http://schemas.openxmlformats.org/drawingml/2006/table">
            <a:tbl>
              <a:tblPr firstRow="1" bandRow="1">
                <a:tableStyleId>{00A15C55-8517-42AA-B614-E9B94910E393}</a:tableStyleId>
              </a:tblPr>
              <a:tblGrid>
                <a:gridCol w="3835387">
                  <a:extLst>
                    <a:ext uri="{9D8B030D-6E8A-4147-A177-3AD203B41FA5}">
                      <a16:colId xmlns:a16="http://schemas.microsoft.com/office/drawing/2014/main" val="1010294234"/>
                    </a:ext>
                  </a:extLst>
                </a:gridCol>
              </a:tblGrid>
              <a:tr h="0">
                <a:tc>
                  <a:txBody>
                    <a:bodyPr/>
                    <a:lstStyle/>
                    <a:p>
                      <a:endParaRPr lang="en-US" dirty="0"/>
                    </a:p>
                  </a:txBody>
                  <a:tcPr>
                    <a:noFill/>
                  </a:tcPr>
                </a:tc>
                <a:extLst>
                  <a:ext uri="{0D108BD9-81ED-4DB2-BD59-A6C34878D82A}">
                    <a16:rowId xmlns:a16="http://schemas.microsoft.com/office/drawing/2014/main" val="1032801793"/>
                  </a:ext>
                </a:extLst>
              </a:tr>
              <a:tr h="34881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n-US" sz="1200" dirty="0">
                          <a:latin typeface="+mn-lt"/>
                        </a:rPr>
                        <a:t>100% covered</a:t>
                      </a:r>
                    </a:p>
                  </a:txBody>
                  <a:tcPr marL="33629" marR="33629" marT="20574" marB="20574"/>
                </a:tc>
                <a:extLst>
                  <a:ext uri="{0D108BD9-81ED-4DB2-BD59-A6C34878D82A}">
                    <a16:rowId xmlns:a16="http://schemas.microsoft.com/office/drawing/2014/main" val="3177479023"/>
                  </a:ext>
                </a:extLst>
              </a:tr>
              <a:tr h="128286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n-US" sz="1200" dirty="0">
                          <a:latin typeface="+mn-lt"/>
                        </a:rPr>
                        <a:t>100% covered for:</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Standard, Deluxe, Premium, Platinum Progressive, Photochromic</a:t>
                      </a:r>
                      <a:r>
                        <a:rPr lang="en-US" sz="1200" baseline="0" dirty="0">
                          <a:latin typeface="+mn-lt"/>
                        </a:rPr>
                        <a:t> and Polycarbonate</a:t>
                      </a:r>
                      <a:r>
                        <a:rPr lang="en-US" sz="1200" dirty="0">
                          <a:latin typeface="+mn-lt"/>
                        </a:rPr>
                        <a:t> lenses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Standard scratch-resistant, standard </a:t>
                      </a:r>
                      <a:br>
                        <a:rPr lang="en-US" sz="1200" dirty="0">
                          <a:latin typeface="+mn-lt"/>
                        </a:rPr>
                      </a:br>
                      <a:r>
                        <a:rPr lang="en-US" sz="1200" dirty="0">
                          <a:latin typeface="+mn-lt"/>
                        </a:rPr>
                        <a:t>anti-reflective,</a:t>
                      </a:r>
                      <a:r>
                        <a:rPr lang="en-US" sz="1200" baseline="0" dirty="0">
                          <a:latin typeface="+mn-lt"/>
                        </a:rPr>
                        <a:t> ultraviolet and</a:t>
                      </a:r>
                      <a:br>
                        <a:rPr lang="en-US" sz="1200" baseline="0" dirty="0">
                          <a:latin typeface="+mn-lt"/>
                        </a:rPr>
                      </a:br>
                      <a:r>
                        <a:rPr lang="en-US" sz="1200" baseline="0" dirty="0">
                          <a:latin typeface="+mn-lt"/>
                        </a:rPr>
                        <a:t>edge</a:t>
                      </a:r>
                      <a:r>
                        <a:rPr lang="en-US" sz="1200" dirty="0">
                          <a:latin typeface="+mn-lt"/>
                        </a:rPr>
                        <a:t> coating</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Tints</a:t>
                      </a:r>
                    </a:p>
                  </a:txBody>
                  <a:tcPr marL="33629" marR="33629" marT="20574" marB="20574"/>
                </a:tc>
                <a:extLst>
                  <a:ext uri="{0D108BD9-81ED-4DB2-BD59-A6C34878D82A}">
                    <a16:rowId xmlns:a16="http://schemas.microsoft.com/office/drawing/2014/main" val="2436941163"/>
                  </a:ext>
                </a:extLst>
              </a:tr>
              <a:tr h="3368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lnSpc>
                          <a:spcPct val="100000"/>
                        </a:lnSpc>
                        <a:spcBef>
                          <a:spcPts val="0"/>
                        </a:spcBef>
                        <a:spcAft>
                          <a:spcPts val="0"/>
                        </a:spcAft>
                      </a:pPr>
                      <a:r>
                        <a:rPr lang="en-US" sz="1200" baseline="0" dirty="0">
                          <a:latin typeface="+mn-lt"/>
                        </a:rPr>
                        <a:t>$150 retail allowance</a:t>
                      </a:r>
                      <a:endParaRPr lang="en-US" sz="1200" dirty="0">
                        <a:latin typeface="+mn-lt"/>
                      </a:endParaRPr>
                    </a:p>
                  </a:txBody>
                  <a:tcPr marL="33629" marR="33629" marT="20574" marB="20574"/>
                </a:tc>
                <a:extLst>
                  <a:ext uri="{0D108BD9-81ED-4DB2-BD59-A6C34878D82A}">
                    <a16:rowId xmlns:a16="http://schemas.microsoft.com/office/drawing/2014/main" val="3095675800"/>
                  </a:ext>
                </a:extLst>
              </a:tr>
              <a:tr h="6709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lgn="l">
                        <a:lnSpc>
                          <a:spcPct val="100000"/>
                        </a:lnSpc>
                        <a:spcBef>
                          <a:spcPts val="0"/>
                        </a:spcBef>
                        <a:spcAft>
                          <a:spcPts val="0"/>
                        </a:spcAft>
                        <a:buFont typeface="Arial" panose="020B0604020202020204" pitchFamily="34" charset="0"/>
                        <a:buChar char="•"/>
                      </a:pPr>
                      <a:endParaRPr lang="en-US" sz="1200" dirty="0">
                        <a:latin typeface="+mn-lt"/>
                      </a:endParaRPr>
                    </a:p>
                    <a:p>
                      <a:pPr marL="0" indent="0" algn="l">
                        <a:lnSpc>
                          <a:spcPct val="100000"/>
                        </a:lnSpc>
                        <a:spcBef>
                          <a:spcPts val="0"/>
                        </a:spcBef>
                        <a:spcAft>
                          <a:spcPts val="0"/>
                        </a:spcAft>
                        <a:buFont typeface="Arial" panose="020B0604020202020204" pitchFamily="34" charset="0"/>
                        <a:buNone/>
                      </a:pPr>
                      <a:endParaRPr lang="en-US" sz="1200" dirty="0">
                        <a:latin typeface="+mn-lt"/>
                      </a:endParaRP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100% covered</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100%</a:t>
                      </a:r>
                      <a:r>
                        <a:rPr lang="en-US" sz="1200" baseline="0" dirty="0">
                          <a:latin typeface="+mn-lt"/>
                        </a:rPr>
                        <a:t> covered (up to 8 boxes)</a:t>
                      </a:r>
                    </a:p>
                    <a:p>
                      <a:pPr marL="171450" indent="-171450" algn="l">
                        <a:lnSpc>
                          <a:spcPct val="100000"/>
                        </a:lnSpc>
                        <a:spcBef>
                          <a:spcPts val="0"/>
                        </a:spcBef>
                        <a:spcAft>
                          <a:spcPts val="0"/>
                        </a:spcAft>
                        <a:buFont typeface="Arial" panose="020B0604020202020204" pitchFamily="34" charset="0"/>
                        <a:buChar char="•"/>
                      </a:pPr>
                      <a:r>
                        <a:rPr lang="en-US" sz="1200" dirty="0">
                          <a:latin typeface="+mn-lt"/>
                        </a:rPr>
                        <a:t>$200 allowance</a:t>
                      </a:r>
                    </a:p>
                  </a:txBody>
                  <a:tcPr marL="33629" marR="33629" marT="20574" marB="20574"/>
                </a:tc>
                <a:extLst>
                  <a:ext uri="{0D108BD9-81ED-4DB2-BD59-A6C34878D82A}">
                    <a16:rowId xmlns:a16="http://schemas.microsoft.com/office/drawing/2014/main" val="1652662944"/>
                  </a:ext>
                </a:extLst>
              </a:tr>
            </a:tbl>
          </a:graphicData>
        </a:graphic>
      </p:graphicFrame>
    </p:spTree>
    <p:extLst>
      <p:ext uri="{BB962C8B-B14F-4D97-AF65-F5344CB8AC3E}">
        <p14:creationId xmlns:p14="http://schemas.microsoft.com/office/powerpoint/2010/main" val="2477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98D42-A962-45FD-B78D-79A135E8CAE0}"/>
              </a:ext>
            </a:extLst>
          </p:cNvPr>
          <p:cNvSpPr>
            <a:spLocks noGrp="1"/>
          </p:cNvSpPr>
          <p:nvPr>
            <p:ph sz="quarter" idx="12"/>
          </p:nvPr>
        </p:nvSpPr>
        <p:spPr/>
        <p:txBody>
          <a:bodyPr>
            <a:normAutofit fontScale="62500" lnSpcReduction="20000"/>
          </a:bodyPr>
          <a:lstStyle/>
          <a:p>
            <a:pPr marL="0" indent="0">
              <a:buNone/>
            </a:pPr>
            <a:r>
              <a:rPr lang="en-US" dirty="0">
                <a:solidFill>
                  <a:schemeClr val="tx2"/>
                </a:solidFill>
              </a:rPr>
              <a:t>Live Your Whole Life</a:t>
            </a:r>
          </a:p>
          <a:p>
            <a:r>
              <a:rPr lang="en-US" dirty="0"/>
              <a:t>Medical and pharmacy</a:t>
            </a:r>
          </a:p>
          <a:p>
            <a:r>
              <a:rPr lang="en-US" dirty="0"/>
              <a:t>Health Savings Account</a:t>
            </a:r>
          </a:p>
          <a:p>
            <a:r>
              <a:rPr lang="en-US" dirty="0"/>
              <a:t>Essential Assist with Health Reimbursement Account</a:t>
            </a:r>
          </a:p>
          <a:p>
            <a:r>
              <a:rPr lang="en-US" dirty="0"/>
              <a:t>Flexible spending accounts</a:t>
            </a:r>
          </a:p>
          <a:p>
            <a:r>
              <a:rPr lang="en-US" dirty="0"/>
              <a:t>Dental and vision</a:t>
            </a:r>
          </a:p>
          <a:p>
            <a:r>
              <a:rPr lang="en-US" dirty="0"/>
              <a:t>Life Insurance/AD&amp;D</a:t>
            </a:r>
          </a:p>
          <a:p>
            <a:r>
              <a:rPr lang="en-US" dirty="0"/>
              <a:t>Time Away from Work</a:t>
            </a:r>
          </a:p>
          <a:p>
            <a:r>
              <a:rPr lang="en-US" dirty="0"/>
              <a:t>Voluntary benefits</a:t>
            </a:r>
          </a:p>
          <a:p>
            <a:r>
              <a:rPr lang="en-US" dirty="0"/>
              <a:t>Retirement program</a:t>
            </a:r>
          </a:p>
          <a:p>
            <a:r>
              <a:rPr lang="en-US" dirty="0"/>
              <a:t>Well-being / Employee assistance program</a:t>
            </a:r>
          </a:p>
          <a:p>
            <a:r>
              <a:rPr lang="en-US" dirty="0"/>
              <a:t>Other benefits</a:t>
            </a:r>
          </a:p>
          <a:p>
            <a:r>
              <a:rPr lang="en-US" dirty="0"/>
              <a:t>Eligibility and enrollment</a:t>
            </a:r>
          </a:p>
          <a:p>
            <a:pPr marL="0" indent="0">
              <a:buNone/>
            </a:pPr>
            <a:endParaRPr lang="en-US" dirty="0"/>
          </a:p>
        </p:txBody>
      </p:sp>
      <p:sp>
        <p:nvSpPr>
          <p:cNvPr id="3" name="Title 2">
            <a:extLst>
              <a:ext uri="{FF2B5EF4-FFF2-40B4-BE49-F238E27FC236}">
                <a16:creationId xmlns:a16="http://schemas.microsoft.com/office/drawing/2014/main" id="{D1F96758-ABD1-493F-A18C-9B621E2DB869}"/>
              </a:ext>
            </a:extLst>
          </p:cNvPr>
          <p:cNvSpPr>
            <a:spLocks noGrp="1"/>
          </p:cNvSpPr>
          <p:nvPr>
            <p:ph type="title"/>
          </p:nvPr>
        </p:nvSpPr>
        <p:spPr/>
        <p:txBody>
          <a:bodyPr/>
          <a:lstStyle/>
          <a:p>
            <a:r>
              <a:rPr lang="en-US" dirty="0"/>
              <a:t>Check out all the episodes in the video series</a:t>
            </a:r>
          </a:p>
        </p:txBody>
      </p:sp>
      <p:sp>
        <p:nvSpPr>
          <p:cNvPr id="4" name="Footer Placeholder 3">
            <a:extLst>
              <a:ext uri="{FF2B5EF4-FFF2-40B4-BE49-F238E27FC236}">
                <a16:creationId xmlns:a16="http://schemas.microsoft.com/office/drawing/2014/main" id="{618B1BB4-6E38-48C1-BD04-0D59CAE9D2DF}"/>
              </a:ext>
            </a:extLst>
          </p:cNvPr>
          <p:cNvSpPr>
            <a:spLocks noGrp="1"/>
          </p:cNvSpPr>
          <p:nvPr>
            <p:ph type="ftr" sz="quarter" idx="3"/>
          </p:nvPr>
        </p:nvSpPr>
        <p:spPr/>
        <p:txBody>
          <a:bodyPr/>
          <a:lstStyle/>
          <a:p>
            <a:r>
              <a:rPr lang="en-US" dirty="0"/>
              <a:t>©2020 Trinity Health</a:t>
            </a:r>
          </a:p>
        </p:txBody>
      </p:sp>
      <p:sp>
        <p:nvSpPr>
          <p:cNvPr id="5" name="Slide Number Placeholder 4">
            <a:extLst>
              <a:ext uri="{FF2B5EF4-FFF2-40B4-BE49-F238E27FC236}">
                <a16:creationId xmlns:a16="http://schemas.microsoft.com/office/drawing/2014/main" id="{1173773D-56C5-4316-A00D-71E3084D6239}"/>
              </a:ext>
            </a:extLst>
          </p:cNvPr>
          <p:cNvSpPr>
            <a:spLocks noGrp="1"/>
          </p:cNvSpPr>
          <p:nvPr>
            <p:ph type="sldNum" sz="quarter" idx="4"/>
          </p:nvPr>
        </p:nvSpPr>
        <p:spPr/>
        <p:txBody>
          <a:bodyPr/>
          <a:lstStyle/>
          <a:p>
            <a:fld id="{489F9553-C816-6842-8939-EE75ECF7EB2B}" type="slidenum">
              <a:rPr lang="en-US" smtClean="0"/>
              <a:pPr/>
              <a:t>9</a:t>
            </a:fld>
            <a:endParaRPr lang="en-US" dirty="0"/>
          </a:p>
        </p:txBody>
      </p:sp>
      <p:pic>
        <p:nvPicPr>
          <p:cNvPr id="8" name="Picture 7">
            <a:extLst>
              <a:ext uri="{FF2B5EF4-FFF2-40B4-BE49-F238E27FC236}">
                <a16:creationId xmlns:a16="http://schemas.microsoft.com/office/drawing/2014/main" id="{04F8FAD5-E4EF-4176-80BB-122F7E844BFD}"/>
              </a:ext>
            </a:extLst>
          </p:cNvPr>
          <p:cNvPicPr>
            <a:picLocks noChangeAspect="1"/>
          </p:cNvPicPr>
          <p:nvPr/>
        </p:nvPicPr>
        <p:blipFill>
          <a:blip r:embed="rId3"/>
          <a:stretch>
            <a:fillRect/>
          </a:stretch>
        </p:blipFill>
        <p:spPr>
          <a:xfrm>
            <a:off x="6301320" y="1076049"/>
            <a:ext cx="2321688" cy="3482532"/>
          </a:xfrm>
          <a:prstGeom prst="rect">
            <a:avLst/>
          </a:prstGeom>
        </p:spPr>
      </p:pic>
    </p:spTree>
    <p:extLst>
      <p:ext uri="{BB962C8B-B14F-4D97-AF65-F5344CB8AC3E}">
        <p14:creationId xmlns:p14="http://schemas.microsoft.com/office/powerpoint/2010/main" val="2494839083"/>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1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b91531d-a4f7-47e3-8687-1e7e838a3343">VWZWURQ6C24W-2684-23</_dlc_DocId>
    <_dlc_DocIdUrl xmlns="4b91531d-a4f7-47e3-8687-1e7e838a3343">
      <Url>http://content.che.org/sysoff/mc/_layouts/DocIdRedir.aspx?ID=VWZWURQ6C24W-2684-23</Url>
      <Description>VWZWURQ6C24W-2684-23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5CF6746CADB541B8704E3A76B43D75" ma:contentTypeVersion="0" ma:contentTypeDescription="Create a new document." ma:contentTypeScope="" ma:versionID="3d1b3bda66ff206962cbffb4b1f19dd6">
  <xsd:schema xmlns:xsd="http://www.w3.org/2001/XMLSchema" xmlns:xs="http://www.w3.org/2001/XMLSchema" xmlns:p="http://schemas.microsoft.com/office/2006/metadata/properties" xmlns:ns2="4b91531d-a4f7-47e3-8687-1e7e838a3343" targetNamespace="http://schemas.microsoft.com/office/2006/metadata/properties" ma:root="true" ma:fieldsID="0343b9f753f350af6d0219bbd4f1bbc3" ns2:_="">
    <xsd:import namespace="4b91531d-a4f7-47e3-8687-1e7e838a334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435B7-6774-4581-B2BB-770337A5A823}">
  <ds:schemaRefs>
    <ds:schemaRef ds:uri="http://schemas.microsoft.com/sharepoint/events"/>
  </ds:schemaRefs>
</ds:datastoreItem>
</file>

<file path=customXml/itemProps2.xml><?xml version="1.0" encoding="utf-8"?>
<ds:datastoreItem xmlns:ds="http://schemas.openxmlformats.org/officeDocument/2006/customXml" ds:itemID="{A189451C-B86D-43F5-AA06-34D722258368}">
  <ds:schemaRefs>
    <ds:schemaRef ds:uri="http://purl.org/dc/dcmitype/"/>
    <ds:schemaRef ds:uri="http://schemas.openxmlformats.org/package/2006/metadata/core-properties"/>
    <ds:schemaRef ds:uri="4b91531d-a4f7-47e3-8687-1e7e838a3343"/>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F78F947-66A3-4B2D-A65A-DD43B04E6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13042</TotalTime>
  <Words>1586</Words>
  <Application>Microsoft Office PowerPoint</Application>
  <PresentationFormat>On-screen Show (16:9)</PresentationFormat>
  <Paragraphs>216</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Main Content Slide Layout</vt:lpstr>
      <vt:lpstr>1_Main Content Slide Layout</vt:lpstr>
      <vt:lpstr>Benefits Orientation</vt:lpstr>
      <vt:lpstr>Dental Options</vt:lpstr>
      <vt:lpstr>You have a choice of two dental plans through  Delta Dental of Michigan</vt:lpstr>
      <vt:lpstr>Dental plans cover preventive, basic and restorative services</vt:lpstr>
      <vt:lpstr>Vision Care Options </vt:lpstr>
      <vt:lpstr>You have a choice of two vision plans through  UnitedHealthcare</vt:lpstr>
      <vt:lpstr>It’s easy to find a vision provider</vt:lpstr>
      <vt:lpstr>Vision plan comparison</vt:lpstr>
      <vt:lpstr>Check out all the episodes in the video series</vt:lpstr>
      <vt:lpstr>Important Information</vt:lpstr>
      <vt:lpstr>PowerPoint Presentation</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Ellen M. Downey</cp:lastModifiedBy>
  <cp:revision>277</cp:revision>
  <cp:lastPrinted>2015-03-20T16:41:08Z</cp:lastPrinted>
  <dcterms:created xsi:type="dcterms:W3CDTF">2015-06-01T18:54:58Z</dcterms:created>
  <dcterms:modified xsi:type="dcterms:W3CDTF">2020-07-21T19:22:27Z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0x010100E75CF6746CADB541B8704E3A76B43D75</vt:lpwstr>
  </property>
  <property fmtid="{D5CDD505-2E9C-101B-9397-08002B2CF9AE}" pid="3" name="_dlc_DocIdItemGuid">
    <vt:lpwstr>13334aa1-c854-4350-9b84-cf13f57fa411</vt:lpwstr>
  </property>
</Properties>
</file>